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8.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46" r:id="rId10"/>
    <p:sldMasterId id="2147483754" r:id="rId11"/>
  </p:sldMasterIdLst>
  <p:notesMasterIdLst>
    <p:notesMasterId r:id="rId52"/>
  </p:notesMasterIdLst>
  <p:handoutMasterIdLst>
    <p:handoutMasterId r:id="rId53"/>
  </p:handoutMasterIdLst>
  <p:sldIdLst>
    <p:sldId id="258" r:id="rId12"/>
    <p:sldId id="259" r:id="rId13"/>
    <p:sldId id="609" r:id="rId14"/>
    <p:sldId id="610" r:id="rId15"/>
    <p:sldId id="611" r:id="rId16"/>
    <p:sldId id="612" r:id="rId17"/>
    <p:sldId id="671" r:id="rId18"/>
    <p:sldId id="613" r:id="rId19"/>
    <p:sldId id="614" r:id="rId20"/>
    <p:sldId id="615" r:id="rId21"/>
    <p:sldId id="616" r:id="rId22"/>
    <p:sldId id="617" r:id="rId23"/>
    <p:sldId id="618" r:id="rId24"/>
    <p:sldId id="619" r:id="rId25"/>
    <p:sldId id="655" r:id="rId26"/>
    <p:sldId id="656" r:id="rId27"/>
    <p:sldId id="668" r:id="rId28"/>
    <p:sldId id="658" r:id="rId29"/>
    <p:sldId id="659" r:id="rId30"/>
    <p:sldId id="660" r:id="rId31"/>
    <p:sldId id="661" r:id="rId32"/>
    <p:sldId id="662" r:id="rId33"/>
    <p:sldId id="663" r:id="rId34"/>
    <p:sldId id="664" r:id="rId35"/>
    <p:sldId id="665" r:id="rId36"/>
    <p:sldId id="666" r:id="rId37"/>
    <p:sldId id="667" r:id="rId38"/>
    <p:sldId id="628" r:id="rId39"/>
    <p:sldId id="629" r:id="rId40"/>
    <p:sldId id="630" r:id="rId41"/>
    <p:sldId id="631" r:id="rId42"/>
    <p:sldId id="632" r:id="rId43"/>
    <p:sldId id="633" r:id="rId44"/>
    <p:sldId id="634" r:id="rId45"/>
    <p:sldId id="635" r:id="rId46"/>
    <p:sldId id="636" r:id="rId47"/>
    <p:sldId id="637" r:id="rId48"/>
    <p:sldId id="639" r:id="rId49"/>
    <p:sldId id="640" r:id="rId50"/>
    <p:sldId id="638" r:id="rId51"/>
  </p:sldIdLst>
  <p:sldSz cx="9144000" cy="6858000" type="screen4x3"/>
  <p:notesSz cx="7010400" cy="9296400"/>
  <p:embeddedFontLst>
    <p:embeddedFont>
      <p:font typeface="Calibri" panose="020F0502020204030204" pitchFamily="34" charset="0"/>
      <p:regular r:id="rId54"/>
      <p:bold r:id="rId55"/>
      <p:italic r:id="rId56"/>
      <p:boldItalic r:id="rId57"/>
    </p:embeddedFont>
    <p:embeddedFont>
      <p:font typeface="SJSU Spartan Bold" panose="02000000000000000000" charset="0"/>
      <p:regular r:id="rId58"/>
    </p:embeddedFont>
    <p:embeddedFont>
      <p:font typeface="Helvetica Neue" panose="020B0604020202020204"/>
      <p:regular r:id="rId59"/>
      <p:bold r:id="rId60"/>
      <p:italic r:id="rId61"/>
      <p:boldItalic r:id="rId62"/>
    </p:embeddedFont>
    <p:embeddedFont>
      <p:font typeface="SJSU Spartan Regular" panose="02000000000000000000" charset="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609"/>
            <p14:sldId id="610"/>
            <p14:sldId id="611"/>
            <p14:sldId id="612"/>
            <p14:sldId id="671"/>
            <p14:sldId id="613"/>
            <p14:sldId id="614"/>
            <p14:sldId id="615"/>
            <p14:sldId id="616"/>
            <p14:sldId id="617"/>
            <p14:sldId id="618"/>
            <p14:sldId id="619"/>
            <p14:sldId id="655"/>
            <p14:sldId id="656"/>
            <p14:sldId id="668"/>
            <p14:sldId id="658"/>
            <p14:sldId id="659"/>
            <p14:sldId id="660"/>
            <p14:sldId id="661"/>
            <p14:sldId id="662"/>
            <p14:sldId id="663"/>
            <p14:sldId id="664"/>
            <p14:sldId id="665"/>
            <p14:sldId id="666"/>
            <p14:sldId id="667"/>
            <p14:sldId id="628"/>
            <p14:sldId id="629"/>
            <p14:sldId id="630"/>
            <p14:sldId id="631"/>
            <p14:sldId id="632"/>
            <p14:sldId id="633"/>
            <p14:sldId id="634"/>
            <p14:sldId id="635"/>
            <p14:sldId id="636"/>
            <p14:sldId id="637"/>
            <p14:sldId id="639"/>
            <p14:sldId id="640"/>
            <p14:sldId id="638"/>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8176" autoAdjust="0"/>
    <p:restoredTop sz="95597" autoAdjust="0"/>
  </p:normalViewPr>
  <p:slideViewPr>
    <p:cSldViewPr snapToGrid="0">
      <p:cViewPr varScale="1">
        <p:scale>
          <a:sx n="69" d="100"/>
          <a:sy n="69" d="100"/>
        </p:scale>
        <p:origin x="-1796"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1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font" Target="fonts/font2.fntdata"/><Relationship Id="rId63" Type="http://schemas.openxmlformats.org/officeDocument/2006/relationships/font" Target="fonts/font10.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handoutMaster" Target="handoutMasters/handout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8.fntdata"/><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font" Target="fonts/font4.fntdata"/><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notesMaster" Target="notesMasters/notesMaster1.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89785088"/>
        <c:axId val="187360384"/>
      </c:barChart>
      <c:catAx>
        <c:axId val="189785088"/>
        <c:scaling>
          <c:orientation val="minMax"/>
        </c:scaling>
        <c:delete val="1"/>
        <c:axPos val="b"/>
        <c:numFmt formatCode="General" sourceLinked="1"/>
        <c:majorTickMark val="none"/>
        <c:minorTickMark val="none"/>
        <c:tickLblPos val="nextTo"/>
        <c:crossAx val="187360384"/>
        <c:crosses val="autoZero"/>
        <c:auto val="1"/>
        <c:lblAlgn val="ctr"/>
        <c:lblOffset val="100"/>
        <c:noMultiLvlLbl val="0"/>
      </c:catAx>
      <c:valAx>
        <c:axId val="187360384"/>
        <c:scaling>
          <c:orientation val="minMax"/>
          <c:max val="1"/>
          <c:min val="0"/>
        </c:scaling>
        <c:delete val="1"/>
        <c:axPos val="l"/>
        <c:numFmt formatCode="General" sourceLinked="1"/>
        <c:majorTickMark val="none"/>
        <c:minorTickMark val="none"/>
        <c:tickLblPos val="nextTo"/>
        <c:crossAx val="189785088"/>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90118912"/>
        <c:axId val="187362688"/>
      </c:barChart>
      <c:catAx>
        <c:axId val="190118912"/>
        <c:scaling>
          <c:orientation val="minMax"/>
        </c:scaling>
        <c:delete val="1"/>
        <c:axPos val="b"/>
        <c:numFmt formatCode="General" sourceLinked="1"/>
        <c:majorTickMark val="none"/>
        <c:minorTickMark val="none"/>
        <c:tickLblPos val="nextTo"/>
        <c:crossAx val="187362688"/>
        <c:crosses val="autoZero"/>
        <c:auto val="1"/>
        <c:lblAlgn val="ctr"/>
        <c:lblOffset val="100"/>
        <c:noMultiLvlLbl val="0"/>
      </c:catAx>
      <c:valAx>
        <c:axId val="187362688"/>
        <c:scaling>
          <c:orientation val="minMax"/>
          <c:max val="1"/>
          <c:min val="0"/>
        </c:scaling>
        <c:delete val="1"/>
        <c:axPos val="l"/>
        <c:numFmt formatCode="General" sourceLinked="1"/>
        <c:majorTickMark val="none"/>
        <c:minorTickMark val="none"/>
        <c:tickLblPos val="nextTo"/>
        <c:crossAx val="190118912"/>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189787648"/>
        <c:axId val="187364416"/>
      </c:lineChart>
      <c:catAx>
        <c:axId val="1897876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87364416"/>
        <c:crossesAt val="0"/>
        <c:auto val="1"/>
        <c:lblAlgn val="ctr"/>
        <c:lblOffset val="100"/>
        <c:noMultiLvlLbl val="0"/>
      </c:catAx>
      <c:valAx>
        <c:axId val="187364416"/>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89787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layout/>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89773824"/>
        <c:axId val="187309376"/>
      </c:barChart>
      <c:catAx>
        <c:axId val="189773824"/>
        <c:scaling>
          <c:orientation val="minMax"/>
        </c:scaling>
        <c:delete val="1"/>
        <c:axPos val="b"/>
        <c:numFmt formatCode="General" sourceLinked="1"/>
        <c:majorTickMark val="none"/>
        <c:minorTickMark val="none"/>
        <c:tickLblPos val="nextTo"/>
        <c:crossAx val="187309376"/>
        <c:crosses val="autoZero"/>
        <c:auto val="1"/>
        <c:lblAlgn val="ctr"/>
        <c:lblOffset val="100"/>
        <c:noMultiLvlLbl val="0"/>
      </c:catAx>
      <c:valAx>
        <c:axId val="187309376"/>
        <c:scaling>
          <c:orientation val="minMax"/>
          <c:max val="1"/>
          <c:min val="0"/>
        </c:scaling>
        <c:delete val="1"/>
        <c:axPos val="l"/>
        <c:numFmt formatCode="General" sourceLinked="1"/>
        <c:majorTickMark val="none"/>
        <c:minorTickMark val="none"/>
        <c:tickLblPos val="nextTo"/>
        <c:crossAx val="189773824"/>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E7E994EB-3E9E-44E7-8147-9AE686BF20BB}" type="datetimeFigureOut">
              <a:rPr lang="en-US" smtClean="0"/>
              <a:t>9/26/2019</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A0685C82-01FC-417E-94DB-2C676573FF57}" type="slidenum">
              <a:rPr lang="en-US" smtClean="0"/>
              <a:t>‹#›</a:t>
            </a:fld>
            <a:endParaRPr lang="en-US"/>
          </a:p>
        </p:txBody>
      </p:sp>
    </p:spTree>
    <p:extLst>
      <p:ext uri="{BB962C8B-B14F-4D97-AF65-F5344CB8AC3E}">
        <p14:creationId xmlns:p14="http://schemas.microsoft.com/office/powerpoint/2010/main" val="1908072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5" tIns="46588" rIns="93175" bIns="46588" rtlCol="0"/>
          <a:lstStyle>
            <a:lvl1pPr algn="r">
              <a:defRPr sz="1200"/>
            </a:lvl1pPr>
          </a:lstStyle>
          <a:p>
            <a:fld id="{66BE5585-5706-4A65-8753-B295ED1777B0}" type="datetimeFigureOut">
              <a:rPr lang="en-US" smtClean="0"/>
              <a:t>9/26/2019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8" rIns="93175"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5" tIns="46588" rIns="93175" bIns="46588"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2C901-C54C-451E-83B0-7F578DB9AAA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8056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3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3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858804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072930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7740211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079523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791570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9/26/2019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0930416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2099546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p15="http://schemas.microsoft.com/office/powerpoint/2012/main" xmlns="">
        <p15:guide id="1" orient="horz" pos="2160" userDrawn="1">
          <p15:clr>
            <a:srgbClr val="FBAE40"/>
          </p15:clr>
        </p15:guide>
        <p15:guide id="2" pos="288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94408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0796081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3594774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0008482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5594901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9/26/2019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9983616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283420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39223370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6.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7.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8.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9.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319402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63710083"/>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2" Type="http://schemas.openxmlformats.org/officeDocument/2006/relationships/hyperlink" Target="http://sites.ieee.org/pcs/transactions-of-professional-communication/for-prospective-authors/guidelines-to-follow/guidelines-for-preparing-references" TargetMode="Externa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hyperlink" Target="https://procomm.ieee.org/transactions-of-professional-communication/for-prospective-authors/guidelines-to-follow/guidelines-for-preparing-references/" TargetMode="Externa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8.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hyperlink" Target="https://engineering.sjsu.edu/our-college/events/silicon-valley-leaders-symposium" TargetMode="External"/><Relationship Id="rId2" Type="http://schemas.openxmlformats.org/officeDocument/2006/relationships/image" Target="../media/image16.png"/><Relationship Id="rId1" Type="http://schemas.openxmlformats.org/officeDocument/2006/relationships/slideLayout" Target="../slideLayouts/slideLayout4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0.xml.rels><?xml version="1.0" encoding="UTF-8" standalone="yes"?>
<Relationships xmlns="http://schemas.openxmlformats.org/package/2006/relationships"><Relationship Id="rId2" Type="http://schemas.openxmlformats.org/officeDocument/2006/relationships/hyperlink" Target="Archival-%20Space%20Shuttle%20Challenger%20Disaster%20-%20NBC%20Nightly%20News.mp4" TargetMode="Externa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Sep 26, 2019</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23" y="134104"/>
            <a:ext cx="7886700" cy="886159"/>
          </a:xfrm>
        </p:spPr>
        <p:txBody>
          <a:bodyPr/>
          <a:lstStyle/>
          <a:p>
            <a:r>
              <a:rPr lang="en-US" dirty="0" smtClean="0"/>
              <a:t>Midterm Paper Rubric</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081521"/>
            <a:ext cx="897255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191332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206840"/>
            <a:ext cx="7886700" cy="886159"/>
          </a:xfrm>
        </p:spPr>
        <p:txBody>
          <a:bodyPr/>
          <a:lstStyle/>
          <a:p>
            <a:r>
              <a:rPr lang="en-US" dirty="0" smtClean="0"/>
              <a:t>A Progressive Process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44803162"/>
              </p:ext>
            </p:extLst>
          </p:nvPr>
        </p:nvGraphicFramePr>
        <p:xfrm>
          <a:off x="779316" y="1397000"/>
          <a:ext cx="7741228" cy="3403600"/>
        </p:xfrm>
        <a:graphic>
          <a:graphicData uri="http://schemas.openxmlformats.org/drawingml/2006/table">
            <a:tbl>
              <a:tblPr firstRow="1" bandRow="1">
                <a:tableStyleId>{5C22544A-7EE6-4342-B048-85BDC9FD1C3A}</a:tableStyleId>
              </a:tblPr>
              <a:tblGrid>
                <a:gridCol w="3739701"/>
                <a:gridCol w="1413274"/>
                <a:gridCol w="2588253"/>
              </a:tblGrid>
              <a:tr h="370840">
                <a:tc>
                  <a:txBody>
                    <a:bodyPr/>
                    <a:lstStyle/>
                    <a:p>
                      <a:r>
                        <a:rPr lang="en-US" dirty="0" smtClean="0"/>
                        <a:t>Step</a:t>
                      </a:r>
                      <a:endParaRPr lang="en-US" dirty="0"/>
                    </a:p>
                  </a:txBody>
                  <a:tcPr/>
                </a:tc>
                <a:tc>
                  <a:txBody>
                    <a:bodyPr/>
                    <a:lstStyle/>
                    <a:p>
                      <a:r>
                        <a:rPr lang="en-US" dirty="0" smtClean="0"/>
                        <a:t>Due</a:t>
                      </a:r>
                      <a:endParaRPr lang="en-US" dirty="0"/>
                    </a:p>
                  </a:txBody>
                  <a:tcPr/>
                </a:tc>
                <a:tc>
                  <a:txBody>
                    <a:bodyPr/>
                    <a:lstStyle/>
                    <a:p>
                      <a:r>
                        <a:rPr lang="en-US" dirty="0" smtClean="0"/>
                        <a:t>Notes</a:t>
                      </a:r>
                      <a:endParaRPr lang="en-US" dirty="0"/>
                    </a:p>
                  </a:txBody>
                  <a:tcPr/>
                </a:tc>
              </a:tr>
              <a:tr h="370840">
                <a:tc>
                  <a:txBody>
                    <a:bodyPr/>
                    <a:lstStyle/>
                    <a:p>
                      <a:r>
                        <a:rPr lang="en-US" dirty="0" smtClean="0"/>
                        <a:t>Discuss a topic</a:t>
                      </a:r>
                      <a:endParaRPr lang="en-US" dirty="0"/>
                    </a:p>
                  </a:txBody>
                  <a:tcPr>
                    <a:solidFill>
                      <a:srgbClr val="FFFF00"/>
                    </a:solidFill>
                  </a:tcPr>
                </a:tc>
                <a:tc>
                  <a:txBody>
                    <a:bodyPr/>
                    <a:lstStyle/>
                    <a:p>
                      <a:r>
                        <a:rPr lang="en-US" dirty="0" smtClean="0"/>
                        <a:t>9.5.19</a:t>
                      </a:r>
                      <a:endParaRPr lang="en-US" dirty="0"/>
                    </a:p>
                  </a:txBody>
                  <a:tcPr>
                    <a:solidFill>
                      <a:srgbClr val="FFFF00"/>
                    </a:solidFill>
                  </a:tcPr>
                </a:tc>
                <a:tc>
                  <a:txBody>
                    <a:bodyPr/>
                    <a:lstStyle/>
                    <a:p>
                      <a:r>
                        <a:rPr lang="en-US" dirty="0" smtClean="0"/>
                        <a:t>1 paragraph on end product (Bring to Class)</a:t>
                      </a:r>
                      <a:endParaRPr lang="en-US" dirty="0"/>
                    </a:p>
                  </a:txBody>
                  <a:tcPr>
                    <a:solidFill>
                      <a:srgbClr val="FFFF00"/>
                    </a:solidFill>
                  </a:tcPr>
                </a:tc>
              </a:tr>
              <a:tr h="370840">
                <a:tc>
                  <a:txBody>
                    <a:bodyPr/>
                    <a:lstStyle/>
                    <a:p>
                      <a:r>
                        <a:rPr lang="en-US" dirty="0" smtClean="0"/>
                        <a:t>Propose a topic/ company</a:t>
                      </a:r>
                      <a:endParaRPr lang="en-US" dirty="0"/>
                    </a:p>
                  </a:txBody>
                  <a:tcPr>
                    <a:solidFill>
                      <a:srgbClr val="FFFF00"/>
                    </a:solidFill>
                  </a:tcPr>
                </a:tc>
                <a:tc>
                  <a:txBody>
                    <a:bodyPr/>
                    <a:lstStyle/>
                    <a:p>
                      <a:r>
                        <a:rPr lang="en-US" dirty="0" smtClean="0"/>
                        <a:t>9.12.19</a:t>
                      </a:r>
                      <a:endParaRPr lang="en-US" dirty="0"/>
                    </a:p>
                  </a:txBody>
                  <a:tcPr>
                    <a:solidFill>
                      <a:srgbClr val="FFFF00"/>
                    </a:solidFill>
                  </a:tcPr>
                </a:tc>
                <a:tc>
                  <a:txBody>
                    <a:bodyPr/>
                    <a:lstStyle/>
                    <a:p>
                      <a:r>
                        <a:rPr lang="en-US" dirty="0" smtClean="0"/>
                        <a:t>600 words</a:t>
                      </a:r>
                      <a:r>
                        <a:rPr lang="en-US" baseline="0" dirty="0" smtClean="0"/>
                        <a:t> overview of the paper (</a:t>
                      </a:r>
                      <a:r>
                        <a:rPr lang="en-US" baseline="0" dirty="0" err="1" smtClean="0"/>
                        <a:t>Turnin</a:t>
                      </a:r>
                      <a:r>
                        <a:rPr lang="en-US" baseline="0" dirty="0" smtClean="0"/>
                        <a:t>)</a:t>
                      </a:r>
                      <a:endParaRPr lang="en-US" dirty="0"/>
                    </a:p>
                  </a:txBody>
                  <a:tcPr>
                    <a:solidFill>
                      <a:srgbClr val="FFFF00"/>
                    </a:solidFill>
                  </a:tcPr>
                </a:tc>
              </a:tr>
              <a:tr h="370840">
                <a:tc>
                  <a:txBody>
                    <a:bodyPr/>
                    <a:lstStyle/>
                    <a:p>
                      <a:r>
                        <a:rPr lang="en-US" dirty="0" smtClean="0"/>
                        <a:t>Abstract/Outline</a:t>
                      </a:r>
                      <a:endParaRPr lang="en-US" dirty="0"/>
                    </a:p>
                  </a:txBody>
                  <a:tcPr>
                    <a:solidFill>
                      <a:srgbClr val="FFFF00"/>
                    </a:solidFill>
                  </a:tcPr>
                </a:tc>
                <a:tc>
                  <a:txBody>
                    <a:bodyPr/>
                    <a:lstStyle/>
                    <a:p>
                      <a:r>
                        <a:rPr lang="en-US" dirty="0" smtClean="0"/>
                        <a:t>9.26.19</a:t>
                      </a:r>
                      <a:endParaRPr lang="en-US" dirty="0"/>
                    </a:p>
                  </a:txBody>
                  <a:tcPr>
                    <a:solidFill>
                      <a:srgbClr val="FFFF00"/>
                    </a:solidFill>
                  </a:tcPr>
                </a:tc>
                <a:tc>
                  <a:txBody>
                    <a:bodyPr/>
                    <a:lstStyle/>
                    <a:p>
                      <a:r>
                        <a:rPr lang="en-US" dirty="0" smtClean="0"/>
                        <a:t>Skeleton of the paper</a:t>
                      </a:r>
                      <a:endParaRPr lang="en-US" dirty="0"/>
                    </a:p>
                  </a:txBody>
                  <a:tcPr>
                    <a:solidFill>
                      <a:srgbClr val="FFFF00"/>
                    </a:solidFill>
                  </a:tcPr>
                </a:tc>
              </a:tr>
              <a:tr h="370840">
                <a:tc>
                  <a:txBody>
                    <a:bodyPr/>
                    <a:lstStyle/>
                    <a:p>
                      <a:r>
                        <a:rPr lang="en-US" dirty="0" smtClean="0"/>
                        <a:t>Research Deliverable</a:t>
                      </a:r>
                      <a:endParaRPr lang="en-US" dirty="0"/>
                    </a:p>
                  </a:txBody>
                  <a:tcPr/>
                </a:tc>
                <a:tc>
                  <a:txBody>
                    <a:bodyPr/>
                    <a:lstStyle/>
                    <a:p>
                      <a:r>
                        <a:rPr lang="en-US" dirty="0" smtClean="0"/>
                        <a:t>10.1.19</a:t>
                      </a:r>
                      <a:endParaRPr lang="en-US" dirty="0"/>
                    </a:p>
                  </a:txBody>
                  <a:tcPr/>
                </a:tc>
                <a:tc>
                  <a:txBody>
                    <a:bodyPr/>
                    <a:lstStyle/>
                    <a:p>
                      <a:r>
                        <a:rPr lang="en-US" dirty="0" smtClean="0"/>
                        <a:t>Support Element</a:t>
                      </a:r>
                      <a:endParaRPr lang="en-US" dirty="0"/>
                    </a:p>
                  </a:txBody>
                  <a:tcPr/>
                </a:tc>
              </a:tr>
              <a:tr h="370840">
                <a:tc>
                  <a:txBody>
                    <a:bodyPr/>
                    <a:lstStyle/>
                    <a:p>
                      <a:r>
                        <a:rPr lang="en-US" dirty="0" smtClean="0"/>
                        <a:t>Draft</a:t>
                      </a:r>
                      <a:endParaRPr lang="en-US" dirty="0"/>
                    </a:p>
                  </a:txBody>
                  <a:tcPr/>
                </a:tc>
                <a:tc>
                  <a:txBody>
                    <a:bodyPr/>
                    <a:lstStyle/>
                    <a:p>
                      <a:r>
                        <a:rPr lang="en-US" dirty="0" smtClean="0"/>
                        <a:t>10.10.19</a:t>
                      </a:r>
                      <a:endParaRPr lang="en-US" dirty="0"/>
                    </a:p>
                  </a:txBody>
                  <a:tcPr/>
                </a:tc>
                <a:tc>
                  <a:txBody>
                    <a:bodyPr/>
                    <a:lstStyle/>
                    <a:p>
                      <a:r>
                        <a:rPr lang="en-US" dirty="0" smtClean="0"/>
                        <a:t>Complete paper, but needing edit</a:t>
                      </a:r>
                      <a:endParaRPr lang="en-US" dirty="0"/>
                    </a:p>
                  </a:txBody>
                  <a:tcPr/>
                </a:tc>
              </a:tr>
              <a:tr h="370840">
                <a:tc>
                  <a:txBody>
                    <a:bodyPr/>
                    <a:lstStyle/>
                    <a:p>
                      <a:r>
                        <a:rPr lang="en-US" dirty="0" smtClean="0"/>
                        <a:t>Final Submission </a:t>
                      </a:r>
                      <a:endParaRPr lang="en-US" dirty="0"/>
                    </a:p>
                  </a:txBody>
                  <a:tcPr/>
                </a:tc>
                <a:tc>
                  <a:txBody>
                    <a:bodyPr/>
                    <a:lstStyle/>
                    <a:p>
                      <a:r>
                        <a:rPr lang="en-US" dirty="0" smtClean="0"/>
                        <a:t>10.22.19</a:t>
                      </a:r>
                      <a:endParaRPr lang="en-US" dirty="0"/>
                    </a:p>
                  </a:txBody>
                  <a:tcPr/>
                </a:tc>
                <a:tc>
                  <a:txBody>
                    <a:bodyPr/>
                    <a:lstStyle/>
                    <a:p>
                      <a:r>
                        <a:rPr lang="en-US" dirty="0" smtClean="0"/>
                        <a:t>Final product</a:t>
                      </a:r>
                      <a:endParaRPr lang="en-US" dirty="0"/>
                    </a:p>
                  </a:txBody>
                  <a:tcPr/>
                </a:tc>
              </a:tr>
            </a:tbl>
          </a:graphicData>
        </a:graphic>
      </p:graphicFrame>
    </p:spTree>
    <p:extLst>
      <p:ext uri="{BB962C8B-B14F-4D97-AF65-F5344CB8AC3E}">
        <p14:creationId xmlns:p14="http://schemas.microsoft.com/office/powerpoint/2010/main" val="41294778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62" y="147557"/>
            <a:ext cx="8387924" cy="886159"/>
          </a:xfrm>
        </p:spPr>
        <p:txBody>
          <a:bodyPr>
            <a:normAutofit/>
          </a:bodyPr>
          <a:lstStyle/>
          <a:p>
            <a:r>
              <a:rPr lang="en-US" sz="2800" dirty="0" smtClean="0"/>
              <a:t>Midterm-Related Abstract/Expanded Outline </a:t>
            </a:r>
            <a:endParaRPr lang="en-US" sz="2800" dirty="0"/>
          </a:p>
        </p:txBody>
      </p:sp>
      <p:sp>
        <p:nvSpPr>
          <p:cNvPr id="4" name="Content Placeholder 3"/>
          <p:cNvSpPr>
            <a:spLocks noGrp="1"/>
          </p:cNvSpPr>
          <p:nvPr>
            <p:ph idx="1"/>
          </p:nvPr>
        </p:nvSpPr>
        <p:spPr>
          <a:xfrm>
            <a:off x="93518" y="955964"/>
            <a:ext cx="9050481" cy="5829300"/>
          </a:xfrm>
        </p:spPr>
        <p:txBody>
          <a:bodyPr>
            <a:normAutofit fontScale="92500" lnSpcReduction="20000"/>
          </a:bodyPr>
          <a:lstStyle/>
          <a:p>
            <a:r>
              <a:rPr lang="en-US" dirty="0"/>
              <a:t>Submit an abstract and a summary outline of the 5-page Midterm Business </a:t>
            </a:r>
            <a:r>
              <a:rPr lang="en-US" dirty="0" smtClean="0"/>
              <a:t>Proposal</a:t>
            </a:r>
            <a:endParaRPr lang="en-US" dirty="0"/>
          </a:p>
          <a:p>
            <a:r>
              <a:rPr lang="en-US" dirty="0" smtClean="0">
                <a:solidFill>
                  <a:srgbClr val="FFFF00"/>
                </a:solidFill>
              </a:rPr>
              <a:t>1. Expand </a:t>
            </a:r>
            <a:r>
              <a:rPr lang="en-US" dirty="0">
                <a:solidFill>
                  <a:srgbClr val="FFFF00"/>
                </a:solidFill>
              </a:rPr>
              <a:t>on your topic selection </a:t>
            </a:r>
          </a:p>
          <a:p>
            <a:r>
              <a:rPr lang="en-US" dirty="0"/>
              <a:t>-”Fine tune” your topic</a:t>
            </a:r>
          </a:p>
          <a:p>
            <a:r>
              <a:rPr lang="en-US" dirty="0">
                <a:solidFill>
                  <a:srgbClr val="FFFF00"/>
                </a:solidFill>
              </a:rPr>
              <a:t>-Create an outline based on the 8 sections of the example </a:t>
            </a:r>
            <a:r>
              <a:rPr lang="en-US" dirty="0" smtClean="0">
                <a:solidFill>
                  <a:srgbClr val="FFFF00"/>
                </a:solidFill>
              </a:rPr>
              <a:t>(Abstract, Exec Summary, etc....). The Proposed Product is…/The Product is safe and useful because……</a:t>
            </a:r>
          </a:p>
          <a:p>
            <a:r>
              <a:rPr lang="en-US" dirty="0" smtClean="0"/>
              <a:t>2.  Prepare </a:t>
            </a:r>
            <a:r>
              <a:rPr lang="en-US" dirty="0"/>
              <a:t>one or two full paragraphs (not bullet items, full sentence-based paragraphs) that capture the key elements of each section.  UNDERLINE THE TOPIC SENTENCE OF EACH PARAGRAPH.</a:t>
            </a:r>
          </a:p>
          <a:p>
            <a:r>
              <a:rPr lang="en-US" dirty="0" smtClean="0">
                <a:solidFill>
                  <a:srgbClr val="FFFF00"/>
                </a:solidFill>
              </a:rPr>
              <a:t>   Begin </a:t>
            </a:r>
            <a:r>
              <a:rPr lang="en-US" dirty="0">
                <a:solidFill>
                  <a:srgbClr val="FFFF00"/>
                </a:solidFill>
              </a:rPr>
              <a:t>your market and technology research</a:t>
            </a:r>
          </a:p>
          <a:p>
            <a:r>
              <a:rPr lang="en-US" dirty="0">
                <a:solidFill>
                  <a:srgbClr val="FFFF00"/>
                </a:solidFill>
              </a:rPr>
              <a:t>  -Identify at least 3 market sources for your market research</a:t>
            </a:r>
          </a:p>
          <a:p>
            <a:r>
              <a:rPr lang="en-US" dirty="0">
                <a:solidFill>
                  <a:srgbClr val="FFFF00"/>
                </a:solidFill>
              </a:rPr>
              <a:t>  -Identify at least 2 potential product/technology competitors to your </a:t>
            </a:r>
            <a:r>
              <a:rPr lang="en-US" dirty="0" smtClean="0">
                <a:solidFill>
                  <a:srgbClr val="FFFF00"/>
                </a:solidFill>
              </a:rPr>
              <a:t> proposed </a:t>
            </a:r>
            <a:r>
              <a:rPr lang="en-US" dirty="0">
                <a:solidFill>
                  <a:srgbClr val="FFFF00"/>
                </a:solidFill>
              </a:rPr>
              <a:t>product</a:t>
            </a:r>
          </a:p>
          <a:p>
            <a:r>
              <a:rPr lang="en-US" dirty="0">
                <a:solidFill>
                  <a:srgbClr val="FFFF00"/>
                </a:solidFill>
              </a:rPr>
              <a:t>3</a:t>
            </a:r>
            <a:r>
              <a:rPr lang="en-US" dirty="0" smtClean="0">
                <a:solidFill>
                  <a:srgbClr val="FFFF00"/>
                </a:solidFill>
              </a:rPr>
              <a:t>.  Provide </a:t>
            </a:r>
            <a:r>
              <a:rPr lang="en-US" dirty="0">
                <a:solidFill>
                  <a:srgbClr val="FFFF00"/>
                </a:solidFill>
              </a:rPr>
              <a:t>a “budget” totaling 2800-3000 words</a:t>
            </a:r>
            <a:r>
              <a:rPr lang="en-US" dirty="0"/>
              <a:t> </a:t>
            </a:r>
            <a:r>
              <a:rPr lang="en-US" dirty="0" smtClean="0"/>
              <a:t>–not including the references section--for </a:t>
            </a:r>
            <a:r>
              <a:rPr lang="en-US" dirty="0"/>
              <a:t>your “5 Page” Midterm </a:t>
            </a:r>
            <a:r>
              <a:rPr lang="en-US" dirty="0" smtClean="0"/>
              <a:t>paper (How will you spend your budget on each section of the outline?)</a:t>
            </a:r>
            <a:endParaRPr lang="en-US" dirty="0"/>
          </a:p>
          <a:p>
            <a:r>
              <a:rPr lang="en-US" dirty="0">
                <a:solidFill>
                  <a:srgbClr val="FFFF00"/>
                </a:solidFill>
              </a:rPr>
              <a:t>4</a:t>
            </a:r>
            <a:r>
              <a:rPr lang="en-US" dirty="0" smtClean="0">
                <a:solidFill>
                  <a:srgbClr val="FFFF00"/>
                </a:solidFill>
              </a:rPr>
              <a:t>.  Attach Self-Grading Sheet: 1. Word count/topic sentence underline 2. Grammar</a:t>
            </a:r>
            <a:endParaRPr lang="en-US" dirty="0">
              <a:solidFill>
                <a:srgbClr val="FFFF00"/>
              </a:solidFill>
            </a:endParaRPr>
          </a:p>
          <a:p>
            <a:pPr marL="457200" indent="-457200">
              <a:buAutoNum type="arabicPeriod" startAt="5"/>
            </a:pPr>
            <a:r>
              <a:rPr lang="en-US" dirty="0" smtClean="0"/>
              <a:t>As </a:t>
            </a:r>
            <a:r>
              <a:rPr lang="en-US" dirty="0"/>
              <a:t>always, 15% plagiarism or less is required from </a:t>
            </a:r>
            <a:r>
              <a:rPr lang="en-US" dirty="0" err="1" smtClean="0"/>
              <a:t>Turnitin</a:t>
            </a:r>
            <a:endParaRPr lang="en-US" dirty="0"/>
          </a:p>
          <a:p>
            <a:endParaRPr lang="en-US" dirty="0"/>
          </a:p>
          <a:p>
            <a:endParaRPr lang="en-US" dirty="0"/>
          </a:p>
        </p:txBody>
      </p:sp>
    </p:spTree>
    <p:extLst>
      <p:ext uri="{BB962C8B-B14F-4D97-AF65-F5344CB8AC3E}">
        <p14:creationId xmlns:p14="http://schemas.microsoft.com/office/powerpoint/2010/main" val="17865262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Outline of </a:t>
            </a:r>
            <a:r>
              <a:rPr lang="en-US" sz="3600" dirty="0"/>
              <a:t>a</a:t>
            </a:r>
            <a:r>
              <a:rPr lang="en-US" sz="3600" dirty="0" smtClean="0"/>
              <a:t> Business Plan     </a:t>
            </a:r>
            <a:r>
              <a:rPr lang="en-US" dirty="0" smtClean="0"/>
              <a:t/>
            </a:r>
            <a:br>
              <a:rPr lang="en-US" dirty="0" smtClean="0"/>
            </a:br>
            <a:endParaRPr lang="en-US" dirty="0"/>
          </a:p>
        </p:txBody>
      </p:sp>
      <p:sp>
        <p:nvSpPr>
          <p:cNvPr id="18435" name="Rectangle 3"/>
          <p:cNvSpPr>
            <a:spLocks noGrp="1" noChangeArrowheads="1"/>
          </p:cNvSpPr>
          <p:nvPr>
            <p:ph type="body" idx="1"/>
          </p:nvPr>
        </p:nvSpPr>
        <p:spPr>
          <a:xfrm>
            <a:off x="0" y="935182"/>
            <a:ext cx="9144000" cy="5829300"/>
          </a:xfrm>
        </p:spPr>
        <p:txBody>
          <a:bodyPr>
            <a:normAutofit fontScale="77500" lnSpcReduction="20000"/>
          </a:bodyPr>
          <a:lstStyle/>
          <a:p>
            <a:pPr>
              <a:lnSpc>
                <a:spcPct val="80000"/>
              </a:lnSpc>
            </a:pPr>
            <a:r>
              <a:rPr lang="en-US" sz="2800" dirty="0" smtClean="0">
                <a:solidFill>
                  <a:srgbClr val="FFFF00"/>
                </a:solidFill>
              </a:rPr>
              <a:t>(0</a:t>
            </a:r>
            <a:r>
              <a:rPr lang="en-US" sz="2600" dirty="0" smtClean="0">
                <a:solidFill>
                  <a:srgbClr val="FFFF00"/>
                </a:solidFill>
              </a:rPr>
              <a:t>)    Abstract </a:t>
            </a:r>
          </a:p>
          <a:p>
            <a:pPr>
              <a:lnSpc>
                <a:spcPct val="80000"/>
              </a:lnSpc>
            </a:pPr>
            <a:endParaRPr lang="en-US" sz="2600" dirty="0"/>
          </a:p>
          <a:p>
            <a:pPr>
              <a:lnSpc>
                <a:spcPct val="80000"/>
              </a:lnSpc>
            </a:pPr>
            <a:r>
              <a:rPr lang="en-US" sz="2600" dirty="0" smtClean="0">
                <a:solidFill>
                  <a:srgbClr val="FFFF00"/>
                </a:solidFill>
              </a:rPr>
              <a:t>(</a:t>
            </a:r>
            <a:r>
              <a:rPr lang="en-US" sz="2600" dirty="0">
                <a:solidFill>
                  <a:srgbClr val="FFFF00"/>
                </a:solidFill>
              </a:rPr>
              <a:t>1) </a:t>
            </a:r>
            <a:r>
              <a:rPr lang="en-US" sz="2600" dirty="0" smtClean="0">
                <a:solidFill>
                  <a:srgbClr val="FFFF00"/>
                </a:solidFill>
              </a:rPr>
              <a:t>   </a:t>
            </a:r>
            <a:r>
              <a:rPr lang="en-US" sz="2600" b="1" dirty="0">
                <a:solidFill>
                  <a:srgbClr val="FFFF00"/>
                </a:solidFill>
              </a:rPr>
              <a:t>The Executive </a:t>
            </a:r>
            <a:r>
              <a:rPr lang="en-US" sz="2600" b="1" dirty="0" smtClean="0">
                <a:solidFill>
                  <a:srgbClr val="FFFF00"/>
                </a:solidFill>
              </a:rPr>
              <a:t>Summary</a:t>
            </a:r>
            <a:endParaRPr lang="en-US" sz="2600" dirty="0">
              <a:solidFill>
                <a:srgbClr val="FFFF00"/>
              </a:solidFill>
            </a:endParaRPr>
          </a:p>
          <a:p>
            <a:pPr>
              <a:lnSpc>
                <a:spcPct val="80000"/>
              </a:lnSpc>
            </a:pPr>
            <a:endParaRPr lang="en-US" sz="2600" dirty="0"/>
          </a:p>
          <a:p>
            <a:pPr marL="514350" indent="-514350">
              <a:lnSpc>
                <a:spcPct val="80000"/>
              </a:lnSpc>
              <a:buAutoNum type="arabicParenBoth" startAt="2"/>
            </a:pPr>
            <a:r>
              <a:rPr lang="en-US" sz="2600" b="1" dirty="0" smtClean="0"/>
              <a:t>The </a:t>
            </a:r>
            <a:r>
              <a:rPr lang="en-US" sz="2600" b="1" dirty="0"/>
              <a:t>Proposed Business </a:t>
            </a:r>
            <a:r>
              <a:rPr lang="en-US" sz="2600" b="1" dirty="0" smtClean="0"/>
              <a:t>Concept (Product Description) </a:t>
            </a:r>
          </a:p>
          <a:p>
            <a:pPr marL="514350" indent="-514350">
              <a:lnSpc>
                <a:spcPct val="80000"/>
              </a:lnSpc>
              <a:buAutoNum type="arabicParenBoth" startAt="2"/>
            </a:pPr>
            <a:endParaRPr lang="en-US" sz="2600" b="1" dirty="0"/>
          </a:p>
          <a:p>
            <a:pPr marL="514350" indent="-514350">
              <a:lnSpc>
                <a:spcPct val="80000"/>
              </a:lnSpc>
              <a:buAutoNum type="arabicParenBoth" startAt="2"/>
            </a:pPr>
            <a:r>
              <a:rPr lang="en-US" sz="2600" b="1" dirty="0" smtClean="0"/>
              <a:t>Research and Analysis</a:t>
            </a:r>
          </a:p>
          <a:p>
            <a:pPr marL="514350" indent="-514350">
              <a:lnSpc>
                <a:spcPct val="80000"/>
              </a:lnSpc>
              <a:buAutoNum type="arabicParenBoth" startAt="2"/>
            </a:pPr>
            <a:endParaRPr lang="en-US" sz="2600" b="1" dirty="0" smtClean="0"/>
          </a:p>
          <a:p>
            <a:pPr lvl="2">
              <a:lnSpc>
                <a:spcPct val="80000"/>
              </a:lnSpc>
            </a:pPr>
            <a:r>
              <a:rPr lang="en-US" sz="2600" b="1" dirty="0"/>
              <a:t>-Market Analysis: </a:t>
            </a:r>
            <a:r>
              <a:rPr lang="en-US" sz="2600" b="1" dirty="0" smtClean="0"/>
              <a:t> How large is the market for this product?</a:t>
            </a:r>
          </a:p>
          <a:p>
            <a:pPr lvl="2">
              <a:lnSpc>
                <a:spcPct val="80000"/>
              </a:lnSpc>
            </a:pPr>
            <a:r>
              <a:rPr lang="en-US" sz="2600" b="1" dirty="0" smtClean="0"/>
              <a:t>-Competitive Analysis: How this product compares to others in area</a:t>
            </a:r>
            <a:endParaRPr lang="en-US" sz="2600" b="1" dirty="0"/>
          </a:p>
          <a:p>
            <a:pPr marL="514350" indent="-514350">
              <a:lnSpc>
                <a:spcPct val="80000"/>
              </a:lnSpc>
              <a:buAutoNum type="arabicParenBoth" startAt="2"/>
            </a:pPr>
            <a:endParaRPr lang="en-US" sz="2600" b="1" dirty="0" smtClean="0"/>
          </a:p>
          <a:p>
            <a:pPr marL="514350" indent="-514350">
              <a:lnSpc>
                <a:spcPct val="80000"/>
              </a:lnSpc>
              <a:buAutoNum type="arabicParenBoth" startAt="2"/>
            </a:pPr>
            <a:r>
              <a:rPr lang="en-US" sz="2600" b="1" dirty="0" smtClean="0"/>
              <a:t>Finance and Economics</a:t>
            </a:r>
          </a:p>
          <a:p>
            <a:pPr marL="514350" indent="-514350">
              <a:lnSpc>
                <a:spcPct val="80000"/>
              </a:lnSpc>
              <a:buAutoNum type="arabicParenBoth" startAt="2"/>
            </a:pPr>
            <a:endParaRPr lang="en-US" sz="2600" b="1" dirty="0"/>
          </a:p>
          <a:p>
            <a:pPr marL="514350" indent="-514350">
              <a:lnSpc>
                <a:spcPct val="80000"/>
              </a:lnSpc>
              <a:buAutoNum type="arabicParenBoth" startAt="2"/>
            </a:pPr>
            <a:r>
              <a:rPr lang="en-US" sz="2600" b="1" dirty="0" smtClean="0"/>
              <a:t>Management Team</a:t>
            </a:r>
          </a:p>
          <a:p>
            <a:pPr marL="514350" indent="-514350">
              <a:lnSpc>
                <a:spcPct val="80000"/>
              </a:lnSpc>
              <a:buAutoNum type="arabicParenBoth" startAt="2"/>
            </a:pPr>
            <a:endParaRPr lang="en-US" sz="2600" b="1" dirty="0"/>
          </a:p>
          <a:p>
            <a:pPr marL="514350" indent="-514350">
              <a:lnSpc>
                <a:spcPct val="80000"/>
              </a:lnSpc>
              <a:buAutoNum type="arabicParenBoth" startAt="2"/>
            </a:pPr>
            <a:r>
              <a:rPr lang="en-US" sz="2600" b="1" dirty="0" smtClean="0"/>
              <a:t>Summary of Risks and Assumptions</a:t>
            </a:r>
          </a:p>
          <a:p>
            <a:pPr marL="514350" indent="-514350">
              <a:lnSpc>
                <a:spcPct val="80000"/>
              </a:lnSpc>
              <a:buAutoNum type="arabicParenBoth" startAt="2"/>
            </a:pPr>
            <a:endParaRPr lang="en-US" sz="2600" b="1" dirty="0"/>
          </a:p>
          <a:p>
            <a:pPr marL="514350" indent="-514350">
              <a:lnSpc>
                <a:spcPct val="80000"/>
              </a:lnSpc>
              <a:buAutoNum type="arabicParenBoth" startAt="2"/>
            </a:pPr>
            <a:r>
              <a:rPr lang="en-US" sz="2600" b="1" dirty="0" smtClean="0"/>
              <a:t>Conclusions and Recommendations </a:t>
            </a:r>
          </a:p>
          <a:p>
            <a:pPr>
              <a:lnSpc>
                <a:spcPct val="80000"/>
              </a:lnSpc>
            </a:pPr>
            <a:endParaRPr lang="en-US" sz="2600" b="1" dirty="0"/>
          </a:p>
        </p:txBody>
      </p:sp>
    </p:spTree>
    <p:extLst>
      <p:ext uri="{BB962C8B-B14F-4D97-AF65-F5344CB8AC3E}">
        <p14:creationId xmlns:p14="http://schemas.microsoft.com/office/powerpoint/2010/main" val="129382034"/>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First 5 page Proposal</a:t>
            </a:r>
            <a:br>
              <a:rPr lang="en-US" sz="3600" dirty="0" smtClean="0"/>
            </a:br>
            <a:r>
              <a:rPr lang="en-US" sz="3600" dirty="0" smtClean="0"/>
              <a:t>A Concise version  of </a:t>
            </a:r>
            <a:r>
              <a:rPr lang="en-US" sz="3600" dirty="0"/>
              <a:t>a</a:t>
            </a:r>
            <a:r>
              <a:rPr lang="en-US" sz="3600" dirty="0" smtClean="0"/>
              <a:t> Business Plan     </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769130437"/>
              </p:ext>
            </p:extLst>
          </p:nvPr>
        </p:nvGraphicFramePr>
        <p:xfrm>
          <a:off x="748146" y="1383355"/>
          <a:ext cx="7387935" cy="5105313"/>
        </p:xfrm>
        <a:graphic>
          <a:graphicData uri="http://schemas.openxmlformats.org/drawingml/2006/table">
            <a:tbl>
              <a:tblPr firstRow="1" bandRow="1">
                <a:tableStyleId>{5C22544A-7EE6-4342-B048-85BDC9FD1C3A}</a:tableStyleId>
              </a:tblPr>
              <a:tblGrid>
                <a:gridCol w="1579418"/>
                <a:gridCol w="1375756"/>
                <a:gridCol w="1477587"/>
                <a:gridCol w="1477587"/>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400" b="1" dirty="0" smtClean="0"/>
                        <a:t>1.</a:t>
                      </a:r>
                      <a:r>
                        <a:rPr lang="en-US" sz="1400" b="1" baseline="0" dirty="0" smtClean="0"/>
                        <a:t> </a:t>
                      </a:r>
                      <a:r>
                        <a:rPr lang="en-US" sz="1400" b="1" dirty="0" smtClean="0"/>
                        <a:t>Abstract</a:t>
                      </a:r>
                      <a:endParaRPr lang="en-US" sz="1400" b="1" dirty="0"/>
                    </a:p>
                  </a:txBody>
                  <a:tcPr>
                    <a:solidFill>
                      <a:srgbClr val="FFC000"/>
                    </a:solidFill>
                  </a:tcPr>
                </a:tc>
                <a:tc>
                  <a:txBody>
                    <a:bodyPr/>
                    <a:lstStyle/>
                    <a:p>
                      <a:r>
                        <a:rPr lang="en-US" sz="1400" dirty="0" smtClean="0"/>
                        <a:t>Paragraph</a:t>
                      </a:r>
                      <a:endParaRPr lang="en-US" sz="1400" dirty="0"/>
                    </a:p>
                  </a:txBody>
                  <a:tcPr/>
                </a:tc>
                <a:tc>
                  <a:txBody>
                    <a:bodyPr/>
                    <a:lstStyle/>
                    <a:p>
                      <a:r>
                        <a:rPr lang="en-US" sz="1400" dirty="0" smtClean="0"/>
                        <a:t>½ page max</a:t>
                      </a:r>
                      <a:endParaRPr lang="en-US" sz="1400" dirty="0"/>
                    </a:p>
                  </a:txBody>
                  <a:tcPr>
                    <a:solidFill>
                      <a:srgbClr val="FFFF00"/>
                    </a:solidFill>
                  </a:tcPr>
                </a:tc>
                <a:tc>
                  <a:txBody>
                    <a:bodyPr/>
                    <a:lstStyle/>
                    <a:p>
                      <a:r>
                        <a:rPr lang="en-US" sz="1400" dirty="0" smtClean="0"/>
                        <a:t>½ page max</a:t>
                      </a:r>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2. Executive</a:t>
                      </a:r>
                      <a:r>
                        <a:rPr lang="en-US" sz="1400" b="1" baseline="0" dirty="0" smtClean="0"/>
                        <a:t> Summary</a:t>
                      </a:r>
                      <a:endParaRPr lang="en-US" sz="1400" b="1" dirty="0"/>
                    </a:p>
                  </a:txBody>
                  <a:tcPr>
                    <a:solidFill>
                      <a:srgbClr val="FFC000"/>
                    </a:solidFill>
                  </a:tcPr>
                </a:tc>
                <a:tc>
                  <a:txBody>
                    <a:bodyPr/>
                    <a:lstStyle/>
                    <a:p>
                      <a:r>
                        <a:rPr lang="en-US" sz="1400" dirty="0" smtClean="0"/>
                        <a:t>paragraph</a:t>
                      </a:r>
                      <a:endParaRPr lang="en-US" sz="1400" dirty="0"/>
                    </a:p>
                  </a:txBody>
                  <a:tcPr/>
                </a:tc>
                <a:tc>
                  <a:txBody>
                    <a:bodyPr/>
                    <a:lstStyle/>
                    <a:p>
                      <a:r>
                        <a:rPr lang="en-US" sz="1400" dirty="0" smtClean="0"/>
                        <a:t>½ to 1 page</a:t>
                      </a:r>
                      <a:endParaRPr lang="en-US" sz="1400" dirty="0"/>
                    </a:p>
                  </a:txBody>
                  <a:tcPr>
                    <a:solidFill>
                      <a:srgbClr val="FFFF00"/>
                    </a:solidFill>
                  </a:tcPr>
                </a:tc>
                <a:tc>
                  <a:txBody>
                    <a:bodyPr/>
                    <a:lstStyle/>
                    <a:p>
                      <a:r>
                        <a:rPr lang="en-US" sz="1400" dirty="0" smtClean="0"/>
                        <a:t>½ to 1</a:t>
                      </a:r>
                      <a:r>
                        <a:rPr lang="en-US" sz="1400" baseline="0" dirty="0" smtClean="0"/>
                        <a:t> page</a:t>
                      </a:r>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5. Finance and Economics</a:t>
                      </a:r>
                      <a:endParaRPr lang="en-US" sz="1400" b="1" dirty="0"/>
                    </a:p>
                  </a:txBody>
                  <a:tcPr>
                    <a:solidFill>
                      <a:srgbClr val="FFFF00"/>
                    </a:solidFill>
                  </a:tcPr>
                </a:tc>
                <a:tc>
                  <a:txBody>
                    <a:bodyPr/>
                    <a:lstStyle/>
                    <a:p>
                      <a:r>
                        <a:rPr lang="en-US" sz="1400" dirty="0" smtClean="0"/>
                        <a:t>Short paragraph</a:t>
                      </a:r>
                      <a:endParaRPr lang="en-US" sz="1400" dirty="0"/>
                    </a:p>
                  </a:txBody>
                  <a:tcPr/>
                </a:tc>
                <a:tc>
                  <a:txBody>
                    <a:bodyPr/>
                    <a:lstStyle/>
                    <a:p>
                      <a:r>
                        <a:rPr lang="en-US" sz="1400" dirty="0" smtClean="0"/>
                        <a:t>½ to </a:t>
                      </a:r>
                      <a:r>
                        <a:rPr lang="en-US" sz="1400" baseline="0" dirty="0" smtClean="0"/>
                        <a:t> 1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6. Management</a:t>
                      </a:r>
                      <a:r>
                        <a:rPr lang="en-US" sz="1400" b="1" baseline="0" dirty="0" smtClean="0"/>
                        <a:t> Team</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½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7. Risks and Assumptions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½</a:t>
                      </a:r>
                      <a:r>
                        <a:rPr lang="en-US" sz="1400" baseline="0" dirty="0" smtClean="0"/>
                        <a:t>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A. Sources</a:t>
                      </a:r>
                      <a:endParaRPr lang="en-US" sz="1400" b="1" dirty="0"/>
                    </a:p>
                  </a:txBody>
                  <a:tcPr>
                    <a:solidFill>
                      <a:srgbClr val="FFFF00"/>
                    </a:solidFill>
                  </a:tcPr>
                </a:tc>
                <a:tc>
                  <a:txBody>
                    <a:bodyPr/>
                    <a:lstStyle/>
                    <a:p>
                      <a:r>
                        <a:rPr lang="en-US" sz="1400" dirty="0" smtClean="0"/>
                        <a:t>Not Applicable</a:t>
                      </a:r>
                      <a:endParaRPr lang="en-US" sz="1400" dirty="0"/>
                    </a:p>
                  </a:txBody>
                  <a:tcPr/>
                </a:tc>
                <a:tc>
                  <a:txBody>
                    <a:bodyPr/>
                    <a:lstStyle/>
                    <a:p>
                      <a:r>
                        <a:rPr lang="en-US" sz="1400" dirty="0" smtClean="0"/>
                        <a:t>½ to 1 page</a:t>
                      </a:r>
                      <a:endParaRPr lang="en-US" sz="1400" dirty="0"/>
                    </a:p>
                  </a:txBody>
                  <a:tcPr>
                    <a:solidFill>
                      <a:srgbClr val="FFFF00"/>
                    </a:solidFill>
                  </a:tcPr>
                </a:tc>
                <a:tc>
                  <a:txBody>
                    <a:bodyPr/>
                    <a:lstStyle/>
                    <a:p>
                      <a:r>
                        <a:rPr lang="en-US" sz="1400" dirty="0" smtClean="0"/>
                        <a:t>½ to 1 page</a:t>
                      </a:r>
                      <a:endParaRPr lang="en-US" sz="1400" dirty="0"/>
                    </a:p>
                  </a:txBody>
                  <a:tcPr/>
                </a:tc>
                <a:tc>
                  <a:txBody>
                    <a:bodyPr/>
                    <a:lstStyle/>
                    <a:p>
                      <a:endParaRPr lang="en-US" sz="1400" dirty="0"/>
                    </a:p>
                  </a:txBody>
                  <a:tcPr>
                    <a:solidFill>
                      <a:srgbClr val="FFFF00"/>
                    </a:solidFill>
                  </a:tcPr>
                </a:tc>
              </a:tr>
            </a:tbl>
          </a:graphicData>
        </a:graphic>
      </p:graphicFrame>
      <p:sp>
        <p:nvSpPr>
          <p:cNvPr id="4" name="Rectangle 3"/>
          <p:cNvSpPr/>
          <p:nvPr/>
        </p:nvSpPr>
        <p:spPr>
          <a:xfrm>
            <a:off x="1995055" y="6488668"/>
            <a:ext cx="4572000" cy="369332"/>
          </a:xfrm>
          <a:prstGeom prst="rect">
            <a:avLst/>
          </a:prstGeom>
        </p:spPr>
        <p:txBody>
          <a:bodyPr>
            <a:spAutoFit/>
          </a:bodyPr>
          <a:lstStyle/>
          <a:p>
            <a:r>
              <a:rPr lang="en-US" dirty="0" smtClean="0">
                <a:solidFill>
                  <a:srgbClr val="FFFF00"/>
                </a:solidFill>
              </a:rPr>
              <a:t>The outline endures while the content grows</a:t>
            </a:r>
            <a:endParaRPr lang="en-US" dirty="0">
              <a:solidFill>
                <a:srgbClr val="FFFF00"/>
              </a:solidFill>
            </a:endParaRPr>
          </a:p>
        </p:txBody>
      </p:sp>
    </p:spTree>
    <p:extLst>
      <p:ext uri="{BB962C8B-B14F-4D97-AF65-F5344CB8AC3E}">
        <p14:creationId xmlns:p14="http://schemas.microsoft.com/office/powerpoint/2010/main" val="3499191290"/>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77" y="186058"/>
            <a:ext cx="7886700" cy="886159"/>
          </a:xfrm>
        </p:spPr>
        <p:txBody>
          <a:bodyPr>
            <a:normAutofit/>
          </a:bodyPr>
          <a:lstStyle/>
          <a:p>
            <a:r>
              <a:rPr lang="en-US" sz="2800" dirty="0" smtClean="0"/>
              <a:t>Midterm-Research Assignment For Oct 1: </a:t>
            </a:r>
            <a:endParaRPr lang="en-US" sz="2800" dirty="0"/>
          </a:p>
        </p:txBody>
      </p:sp>
      <p:sp>
        <p:nvSpPr>
          <p:cNvPr id="3" name="Content Placeholder 2"/>
          <p:cNvSpPr>
            <a:spLocks noGrp="1"/>
          </p:cNvSpPr>
          <p:nvPr>
            <p:ph idx="1"/>
          </p:nvPr>
        </p:nvSpPr>
        <p:spPr>
          <a:xfrm>
            <a:off x="587087" y="933651"/>
            <a:ext cx="7886700" cy="5765532"/>
          </a:xfrm>
        </p:spPr>
        <p:txBody>
          <a:bodyPr>
            <a:normAutofit fontScale="92500" lnSpcReduction="20000"/>
          </a:bodyPr>
          <a:lstStyle/>
          <a:p>
            <a:r>
              <a:rPr lang="en-US" dirty="0"/>
              <a:t>More sources are  better, but perform research on your market and product.   Identify each reference source in </a:t>
            </a:r>
            <a:r>
              <a:rPr lang="en-US" dirty="0">
                <a:solidFill>
                  <a:srgbClr val="FFFF00"/>
                </a:solidFill>
              </a:rPr>
              <a:t>full IEEE Reference Format followed by a descriptive paragraph </a:t>
            </a:r>
            <a:r>
              <a:rPr lang="en-US" dirty="0"/>
              <a:t>:</a:t>
            </a:r>
          </a:p>
          <a:p>
            <a:r>
              <a:rPr lang="en-US" dirty="0"/>
              <a:t>-Identify at least </a:t>
            </a:r>
            <a:r>
              <a:rPr lang="en-US" dirty="0">
                <a:solidFill>
                  <a:srgbClr val="FFFF00"/>
                </a:solidFill>
              </a:rPr>
              <a:t>3 market sources </a:t>
            </a:r>
            <a:r>
              <a:rPr lang="en-US" dirty="0"/>
              <a:t>for your market research and write a paragraph for each source identifying the key information the source provides for the paper.</a:t>
            </a:r>
          </a:p>
          <a:p>
            <a:r>
              <a:rPr lang="en-US" dirty="0"/>
              <a:t>-Identify at least </a:t>
            </a:r>
            <a:r>
              <a:rPr lang="en-US" dirty="0">
                <a:solidFill>
                  <a:srgbClr val="FFFF00"/>
                </a:solidFill>
              </a:rPr>
              <a:t>2 potential product/technology competitors </a:t>
            </a:r>
            <a:r>
              <a:rPr lang="en-US" dirty="0"/>
              <a:t>to your proposed product and contrast them with your product and write a paragraph for each source identifying the key information the source provides for the paper.</a:t>
            </a:r>
          </a:p>
          <a:p>
            <a:r>
              <a:rPr lang="en-US" dirty="0"/>
              <a:t>Provide a </a:t>
            </a:r>
            <a:r>
              <a:rPr lang="en-US" dirty="0">
                <a:solidFill>
                  <a:srgbClr val="FFFF00"/>
                </a:solidFill>
              </a:rPr>
              <a:t>Self Grading Sheet </a:t>
            </a:r>
            <a:r>
              <a:rPr lang="en-US" dirty="0"/>
              <a:t>with the following confirmations:</a:t>
            </a:r>
          </a:p>
          <a:p>
            <a:r>
              <a:rPr lang="en-US" dirty="0"/>
              <a:t>a. Word Count (not applicable, no word limit or minimum, but provide 5 good paragraphs)</a:t>
            </a:r>
          </a:p>
          <a:p>
            <a:r>
              <a:rPr lang="en-US" dirty="0"/>
              <a:t>b</a:t>
            </a:r>
            <a:r>
              <a:rPr lang="en-US" dirty="0">
                <a:solidFill>
                  <a:srgbClr val="FFFF00"/>
                </a:solidFill>
              </a:rPr>
              <a:t>. UNDERLINE THE TOPIC SENTENCE IN EACH PARAGRAPH</a:t>
            </a:r>
            <a:r>
              <a:rPr lang="en-US" dirty="0"/>
              <a:t> </a:t>
            </a:r>
          </a:p>
          <a:p>
            <a:r>
              <a:rPr lang="en-US" dirty="0"/>
              <a:t>c. Grammar checklist:   a. No personal pronouns, b. No passive voice,  c. no use of "very", d.  Complete paragraphs with topic sentence, supporting sentence(s) and conclusion sentence</a:t>
            </a:r>
          </a:p>
          <a:p>
            <a:r>
              <a:rPr lang="en-US" dirty="0"/>
              <a:t>d.  As always, 15% plagiarism or less is required from </a:t>
            </a:r>
            <a:r>
              <a:rPr lang="en-US" dirty="0" err="1"/>
              <a:t>Turnitin</a:t>
            </a:r>
            <a:r>
              <a:rPr lang="en-US" dirty="0"/>
              <a:t> (quote your sources in IEEE  format .  (See </a:t>
            </a:r>
            <a:r>
              <a:rPr lang="en-US" dirty="0">
                <a:hlinkClick r:id="rId2"/>
              </a:rPr>
              <a:t>http://sites.ieee.org/pcs/transactions-of-professional-communication/for-prospective-authors/guidelines-to-follow/guidelines-for-preparing-references</a:t>
            </a:r>
            <a:r>
              <a:rPr lang="en-US" dirty="0"/>
              <a:t>)</a:t>
            </a:r>
          </a:p>
          <a:p>
            <a:endParaRPr lang="en-US" dirty="0" smtClean="0"/>
          </a:p>
          <a:p>
            <a:endParaRPr lang="en-US" dirty="0"/>
          </a:p>
        </p:txBody>
      </p:sp>
    </p:spTree>
    <p:extLst>
      <p:ext uri="{BB962C8B-B14F-4D97-AF65-F5344CB8AC3E}">
        <p14:creationId xmlns:p14="http://schemas.microsoft.com/office/powerpoint/2010/main" val="33523128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26338"/>
            <a:ext cx="8624235" cy="886159"/>
          </a:xfrm>
        </p:spPr>
        <p:txBody>
          <a:bodyPr>
            <a:normAutofit fontScale="90000"/>
          </a:bodyPr>
          <a:lstStyle/>
          <a:p>
            <a:r>
              <a:rPr lang="en-US" dirty="0" smtClean="0"/>
              <a:t>Midterm Research Submission</a:t>
            </a:r>
            <a:endParaRPr lang="en-US" dirty="0"/>
          </a:p>
        </p:txBody>
      </p:sp>
      <p:sp>
        <p:nvSpPr>
          <p:cNvPr id="3" name="Content Placeholder 2"/>
          <p:cNvSpPr>
            <a:spLocks noGrp="1"/>
          </p:cNvSpPr>
          <p:nvPr>
            <p:ph idx="1"/>
          </p:nvPr>
        </p:nvSpPr>
        <p:spPr>
          <a:xfrm>
            <a:off x="628650" y="1049154"/>
            <a:ext cx="7886700" cy="5486400"/>
          </a:xfrm>
        </p:spPr>
        <p:txBody>
          <a:bodyPr>
            <a:normAutofit fontScale="85000" lnSpcReduction="20000"/>
          </a:bodyPr>
          <a:lstStyle/>
          <a:p>
            <a:pPr marL="342900" indent="-342900">
              <a:buFont typeface="Arial" panose="020B0604020202020204" pitchFamily="34" charset="0"/>
              <a:buChar char="•"/>
            </a:pPr>
            <a:r>
              <a:rPr lang="en-US" sz="2400" dirty="0" smtClean="0">
                <a:solidFill>
                  <a:srgbClr val="FFFF00"/>
                </a:solidFill>
              </a:rPr>
              <a:t>Descriptive Title with proper Capitalization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solidFill>
                  <a:srgbClr val="FFFF00"/>
                </a:solidFill>
              </a:rPr>
              <a:t>Market Sizing Sources</a:t>
            </a:r>
          </a:p>
          <a:p>
            <a:pPr marL="800100" lvl="1" indent="-342900">
              <a:buFont typeface="Arial" panose="020B0604020202020204" pitchFamily="34" charset="0"/>
              <a:buChar char="•"/>
            </a:pPr>
            <a:r>
              <a:rPr lang="en-US" sz="2400" dirty="0" smtClean="0"/>
              <a:t>[1] Source 1 in IEEE format</a:t>
            </a:r>
          </a:p>
          <a:p>
            <a:pPr marL="1257300" lvl="2" indent="-342900">
              <a:buFont typeface="Arial" panose="020B0604020202020204" pitchFamily="34" charset="0"/>
              <a:buChar char="•"/>
            </a:pPr>
            <a:r>
              <a:rPr lang="en-US" sz="2400" dirty="0" smtClean="0"/>
              <a:t>Key research information from Source 1 </a:t>
            </a:r>
          </a:p>
          <a:p>
            <a:pPr marL="800100" lvl="1" indent="-342900">
              <a:buFont typeface="Arial" panose="020B0604020202020204" pitchFamily="34" charset="0"/>
              <a:buChar char="•"/>
            </a:pPr>
            <a:r>
              <a:rPr lang="en-US" sz="2400" dirty="0" smtClean="0"/>
              <a:t>[2] Source 2 in IEEE format</a:t>
            </a:r>
          </a:p>
          <a:p>
            <a:pPr marL="1257300" lvl="2" indent="-342900">
              <a:buFont typeface="Arial" panose="020B0604020202020204" pitchFamily="34" charset="0"/>
              <a:buChar char="•"/>
            </a:pPr>
            <a:r>
              <a:rPr lang="en-US" sz="2400" dirty="0" smtClean="0"/>
              <a:t>Key research information from Source 2</a:t>
            </a:r>
          </a:p>
          <a:p>
            <a:pPr marL="800100" lvl="1" indent="-342900">
              <a:buFont typeface="Arial" panose="020B0604020202020204" pitchFamily="34" charset="0"/>
              <a:buChar char="•"/>
            </a:pPr>
            <a:r>
              <a:rPr lang="en-US" sz="2400" dirty="0" smtClean="0"/>
              <a:t>[3] Source 3 in IEEE format</a:t>
            </a:r>
          </a:p>
          <a:p>
            <a:pPr marL="1257300" lvl="2" indent="-342900">
              <a:buFont typeface="Arial" panose="020B0604020202020204" pitchFamily="34" charset="0"/>
              <a:buChar char="•"/>
            </a:pPr>
            <a:r>
              <a:rPr lang="en-US" sz="2400" dirty="0" smtClean="0"/>
              <a:t>Key research information from </a:t>
            </a:r>
            <a:r>
              <a:rPr lang="en-US" sz="2400" dirty="0" err="1" smtClean="0"/>
              <a:t>Soruce</a:t>
            </a:r>
            <a:r>
              <a:rPr lang="en-US" sz="2400" dirty="0" smtClean="0"/>
              <a:t> 3</a:t>
            </a:r>
          </a:p>
          <a:p>
            <a:pPr marL="1257300" lvl="2"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solidFill>
                  <a:srgbClr val="FFFF00"/>
                </a:solidFill>
              </a:rPr>
              <a:t>Competitive Product Sources</a:t>
            </a:r>
          </a:p>
          <a:p>
            <a:pPr marL="800100" lvl="1" indent="-342900">
              <a:buFont typeface="Arial" panose="020B0604020202020204" pitchFamily="34" charset="0"/>
              <a:buChar char="•"/>
            </a:pPr>
            <a:r>
              <a:rPr lang="en-US" sz="2400" dirty="0" smtClean="0"/>
              <a:t>[4] Source 4 in IEEE format</a:t>
            </a:r>
          </a:p>
          <a:p>
            <a:pPr marL="1257300" lvl="2" indent="-342900">
              <a:buFont typeface="Arial" panose="020B0604020202020204" pitchFamily="34" charset="0"/>
              <a:buChar char="•"/>
            </a:pPr>
            <a:r>
              <a:rPr lang="en-US" sz="2400" dirty="0" smtClean="0"/>
              <a:t>Key research information from Source 4</a:t>
            </a:r>
          </a:p>
          <a:p>
            <a:pPr marL="800100" lvl="1" indent="-342900">
              <a:buFont typeface="Arial" panose="020B0604020202020204" pitchFamily="34" charset="0"/>
              <a:buChar char="•"/>
            </a:pPr>
            <a:r>
              <a:rPr lang="en-US" sz="2400" dirty="0" smtClean="0"/>
              <a:t>[5] Source 5 in IEEE format</a:t>
            </a:r>
          </a:p>
          <a:p>
            <a:pPr marL="1257300" lvl="2" indent="-342900">
              <a:buFont typeface="Arial" panose="020B0604020202020204" pitchFamily="34" charset="0"/>
              <a:buChar char="•"/>
            </a:pPr>
            <a:r>
              <a:rPr lang="en-US" sz="2400" dirty="0" smtClean="0"/>
              <a:t>Key research information from Source 5</a:t>
            </a:r>
          </a:p>
          <a:p>
            <a:pPr marL="1257300" lvl="2"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solidFill>
                  <a:srgbClr val="FFFF00"/>
                </a:solidFill>
              </a:rPr>
              <a:t>Self Grading Sheet</a:t>
            </a:r>
          </a:p>
          <a:p>
            <a:pPr marL="800100" lvl="1" indent="-342900">
              <a:buFont typeface="Arial" panose="020B0604020202020204" pitchFamily="34" charset="0"/>
              <a:buChar char="•"/>
            </a:pPr>
            <a:r>
              <a:rPr lang="en-US" sz="2400" dirty="0" smtClean="0"/>
              <a:t>Insert Self Grading Table with confirmation for all rows ensuring that you have verified checklist items</a:t>
            </a:r>
            <a:endParaRPr lang="en-US" sz="2400" dirty="0"/>
          </a:p>
        </p:txBody>
      </p:sp>
    </p:spTree>
    <p:extLst>
      <p:ext uri="{BB962C8B-B14F-4D97-AF65-F5344CB8AC3E}">
        <p14:creationId xmlns:p14="http://schemas.microsoft.com/office/powerpoint/2010/main" val="7910757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IEEE Author Center</a:t>
            </a:r>
            <a:endParaRPr lang="en-US" dirty="0"/>
          </a:p>
        </p:txBody>
      </p:sp>
      <p:sp>
        <p:nvSpPr>
          <p:cNvPr id="3" name="Content Placeholder 2"/>
          <p:cNvSpPr>
            <a:spLocks noGrp="1"/>
          </p:cNvSpPr>
          <p:nvPr>
            <p:ph idx="1"/>
          </p:nvPr>
        </p:nvSpPr>
        <p:spPr>
          <a:xfrm>
            <a:off x="607868" y="2095051"/>
            <a:ext cx="7886700" cy="3713467"/>
          </a:xfrm>
        </p:spPr>
        <p:txBody>
          <a:bodyPr>
            <a:normAutofit lnSpcReduction="10000"/>
          </a:bodyPr>
          <a:lstStyle/>
          <a:p>
            <a:r>
              <a:rPr lang="en-US" dirty="0" smtClean="0"/>
              <a:t>-IEEE articles and journals have a set process to provide consistency</a:t>
            </a:r>
          </a:p>
          <a:p>
            <a:endParaRPr lang="en-US" dirty="0"/>
          </a:p>
          <a:p>
            <a:r>
              <a:rPr lang="en-US" dirty="0" smtClean="0"/>
              <a:t>-</a:t>
            </a:r>
            <a:r>
              <a:rPr lang="en-US" dirty="0">
                <a:hlinkClick r:id="rId2"/>
              </a:rPr>
              <a:t>https://procomm.ieee.org/transactions-of-professional-communication/for-prospective-authors/guidelines-to-follow/guidelines-for-preparing-references</a:t>
            </a:r>
            <a:r>
              <a:rPr lang="en-US" dirty="0" smtClean="0">
                <a:hlinkClick r:id="rId2"/>
              </a:rPr>
              <a:t>/</a:t>
            </a:r>
            <a:endParaRPr lang="en-US" dirty="0" smtClean="0"/>
          </a:p>
          <a:p>
            <a:endParaRPr lang="en-US" dirty="0"/>
          </a:p>
          <a:p>
            <a:r>
              <a:rPr lang="en-US" dirty="0" smtClean="0"/>
              <a:t>-Process overview posted on Canvas  (</a:t>
            </a:r>
            <a:r>
              <a:rPr lang="en-US" dirty="0" err="1" smtClean="0"/>
              <a:t>Trans_Jour</a:t>
            </a:r>
            <a:r>
              <a:rPr lang="en-US" dirty="0" smtClean="0"/>
              <a:t> template)</a:t>
            </a:r>
          </a:p>
          <a:p>
            <a:endParaRPr lang="en-US" dirty="0"/>
          </a:p>
          <a:p>
            <a:r>
              <a:rPr lang="en-US" dirty="0" smtClean="0"/>
              <a:t>-Provides detail on authoring, peer review, figures, tables for professional journal and symposia submissions</a:t>
            </a:r>
          </a:p>
          <a:p>
            <a:endParaRPr lang="en-US" dirty="0"/>
          </a:p>
          <a:p>
            <a:endParaRPr lang="en-US" dirty="0" smtClean="0"/>
          </a:p>
          <a:p>
            <a:endParaRPr lang="en-US" dirty="0"/>
          </a:p>
        </p:txBody>
      </p:sp>
    </p:spTree>
    <p:extLst>
      <p:ext uri="{BB962C8B-B14F-4D97-AF65-F5344CB8AC3E}">
        <p14:creationId xmlns:p14="http://schemas.microsoft.com/office/powerpoint/2010/main" val="23992138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28650" y="1204368"/>
            <a:ext cx="8151668" cy="886159"/>
          </a:xfrm>
        </p:spPr>
        <p:txBody>
          <a:bodyPr>
            <a:normAutofit fontScale="90000"/>
          </a:bodyPr>
          <a:lstStyle/>
          <a:p>
            <a:r>
              <a:rPr lang="en-US" dirty="0" smtClean="0"/>
              <a:t>IEEE Citations </a:t>
            </a:r>
            <a:r>
              <a:rPr lang="en-US" sz="2200" dirty="0" smtClean="0"/>
              <a:t>(For  both Midterm and  Final)</a:t>
            </a:r>
            <a:br>
              <a:rPr lang="en-US" sz="2200" dirty="0" smtClean="0"/>
            </a:br>
            <a:r>
              <a:rPr lang="en-US" sz="2200" dirty="0" smtClean="0">
                <a:solidFill>
                  <a:srgbClr val="FFFF00"/>
                </a:solidFill>
              </a:rPr>
              <a:t>Wikipedia is not an acceptable source above Middle School</a:t>
            </a:r>
            <a:r>
              <a:rPr lang="en-US" sz="2200" dirty="0" smtClean="0"/>
              <a:t/>
            </a:r>
            <a:br>
              <a:rPr lang="en-US" sz="2200" dirty="0" smtClean="0"/>
            </a:br>
            <a:endParaRPr lang="en-US" sz="2200" dirty="0"/>
          </a:p>
        </p:txBody>
      </p:sp>
      <p:sp>
        <p:nvSpPr>
          <p:cNvPr id="10" name="Text Placeholder 9"/>
          <p:cNvSpPr>
            <a:spLocks noGrp="1"/>
          </p:cNvSpPr>
          <p:nvPr>
            <p:ph type="body" sz="quarter" idx="16"/>
          </p:nvPr>
        </p:nvSpPr>
        <p:spPr/>
        <p:txBody>
          <a:bodyPr/>
          <a:lstStyle/>
          <a:p>
            <a:endParaRPr lang="en-US"/>
          </a:p>
        </p:txBody>
      </p:sp>
      <p:sp>
        <p:nvSpPr>
          <p:cNvPr id="12" name="TextBox 11"/>
          <p:cNvSpPr txBox="1"/>
          <p:nvPr/>
        </p:nvSpPr>
        <p:spPr>
          <a:xfrm>
            <a:off x="592282" y="2088573"/>
            <a:ext cx="6504709" cy="369332"/>
          </a:xfrm>
          <a:prstGeom prst="rect">
            <a:avLst/>
          </a:prstGeom>
          <a:noFill/>
        </p:spPr>
        <p:txBody>
          <a:bodyPr wrap="square" rtlCol="0">
            <a:spAutoFit/>
          </a:bodyPr>
          <a:lstStyle/>
          <a:p>
            <a:r>
              <a:rPr lang="en-US" dirty="0">
                <a:solidFill>
                  <a:schemeClr val="bg1"/>
                </a:solidFill>
              </a:rPr>
              <a:t>http://www.ieee.org/documents/ieeecitationref.pdf</a:t>
            </a:r>
          </a:p>
        </p:txBody>
      </p:sp>
      <p:pic>
        <p:nvPicPr>
          <p:cNvPr id="2050"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613063" y="2495045"/>
            <a:ext cx="8125691" cy="3405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79336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45522" y="331532"/>
            <a:ext cx="7886700" cy="886159"/>
          </a:xfrm>
        </p:spPr>
        <p:txBody>
          <a:bodyPr/>
          <a:lstStyle/>
          <a:p>
            <a:r>
              <a:rPr lang="en-US" dirty="0" smtClean="0"/>
              <a:t>IEEE Citations</a:t>
            </a:r>
            <a:endParaRPr lang="en-US" dirty="0"/>
          </a:p>
        </p:txBody>
      </p:sp>
      <p:sp>
        <p:nvSpPr>
          <p:cNvPr id="8" name="Text Placeholder 7"/>
          <p:cNvSpPr>
            <a:spLocks noGrp="1"/>
          </p:cNvSpPr>
          <p:nvPr>
            <p:ph type="body" sz="quarter" idx="13"/>
          </p:nvPr>
        </p:nvSpPr>
        <p:spPr>
          <a:xfrm>
            <a:off x="493568" y="1026287"/>
            <a:ext cx="7886700" cy="512763"/>
          </a:xfrm>
        </p:spPr>
        <p:txBody>
          <a:bodyPr/>
          <a:lstStyle/>
          <a:p>
            <a:r>
              <a:rPr lang="en-US" dirty="0" smtClean="0"/>
              <a:t>Books</a:t>
            </a:r>
            <a:endParaRPr lang="en-US" dirty="0"/>
          </a:p>
        </p:txBody>
      </p:sp>
      <p:sp>
        <p:nvSpPr>
          <p:cNvPr id="9" name="Text Placeholder 8"/>
          <p:cNvSpPr>
            <a:spLocks noGrp="1"/>
          </p:cNvSpPr>
          <p:nvPr>
            <p:ph type="body" sz="quarter" idx="16"/>
          </p:nvPr>
        </p:nvSpPr>
        <p:spPr/>
        <p:txBody>
          <a:bodyPr/>
          <a:lstStyle/>
          <a:p>
            <a:endParaRPr 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64" y="1685924"/>
            <a:ext cx="7658100" cy="4456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7390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3" name="Text Placeholder 2"/>
          <p:cNvSpPr>
            <a:spLocks noGrp="1"/>
          </p:cNvSpPr>
          <p:nvPr>
            <p:ph type="body" sz="quarter" idx="10"/>
          </p:nvPr>
        </p:nvSpPr>
        <p:spPr/>
        <p:txBody>
          <a:bodyPr>
            <a:normAutofit/>
          </a:bodyPr>
          <a:lstStyle/>
          <a:p>
            <a:endParaRPr lang="en-US" dirty="0" smtClean="0"/>
          </a:p>
          <a:p>
            <a:endParaRPr lang="en-US" dirty="0" smtClean="0"/>
          </a:p>
        </p:txBody>
      </p:sp>
      <p:sp>
        <p:nvSpPr>
          <p:cNvPr id="6" name="TextBox 5"/>
          <p:cNvSpPr txBox="1"/>
          <p:nvPr/>
        </p:nvSpPr>
        <p:spPr>
          <a:xfrm>
            <a:off x="696190" y="671253"/>
            <a:ext cx="4675910" cy="5355312"/>
          </a:xfrm>
          <a:prstGeom prst="rect">
            <a:avLst/>
          </a:prstGeom>
          <a:noFill/>
        </p:spPr>
        <p:txBody>
          <a:bodyPr wrap="square" rtlCol="0">
            <a:spAutoFit/>
          </a:bodyPr>
          <a:lstStyle/>
          <a:p>
            <a:pPr algn="ctr"/>
            <a:r>
              <a:rPr lang="en-US" dirty="0" smtClean="0"/>
              <a:t>Agenda</a:t>
            </a:r>
          </a:p>
          <a:p>
            <a:pPr algn="ctr"/>
            <a:endParaRPr lang="en-US" dirty="0" smtClean="0"/>
          </a:p>
          <a:p>
            <a:pPr marL="285750" indent="-285750">
              <a:buFontTx/>
              <a:buChar char="-"/>
            </a:pPr>
            <a:r>
              <a:rPr lang="en-US" dirty="0" smtClean="0"/>
              <a:t>Housekeeping—Schedule modifications and makeup class</a:t>
            </a:r>
          </a:p>
          <a:p>
            <a:pPr marL="285750" indent="-285750">
              <a:buFontTx/>
              <a:buChar char="-"/>
            </a:pPr>
            <a:endParaRPr lang="en-US" dirty="0" smtClean="0"/>
          </a:p>
          <a:p>
            <a:pPr marL="285750" indent="-285750">
              <a:buFontTx/>
              <a:buChar char="-"/>
            </a:pPr>
            <a:endParaRPr lang="en-US" dirty="0"/>
          </a:p>
          <a:p>
            <a:pPr marL="285750" indent="-285750">
              <a:buFontTx/>
              <a:buChar char="-"/>
            </a:pPr>
            <a:r>
              <a:rPr lang="en-US" dirty="0" err="1" smtClean="0"/>
              <a:t>Followup</a:t>
            </a:r>
            <a:r>
              <a:rPr lang="en-US" dirty="0" smtClean="0"/>
              <a:t> on Midterm Items</a:t>
            </a:r>
          </a:p>
          <a:p>
            <a:pPr marL="742950" lvl="1" indent="-285750">
              <a:buFontTx/>
              <a:buChar char="-"/>
            </a:pPr>
            <a:r>
              <a:rPr lang="en-US" dirty="0" smtClean="0"/>
              <a:t>Feedback on  Topic Descriptions</a:t>
            </a:r>
          </a:p>
          <a:p>
            <a:pPr marL="742950" lvl="1" indent="-285750">
              <a:buFontTx/>
              <a:buChar char="-"/>
            </a:pPr>
            <a:r>
              <a:rPr lang="en-US" b="1" u="sng" dirty="0" smtClean="0"/>
              <a:t>Abstract/Outline Assignment</a:t>
            </a:r>
          </a:p>
          <a:p>
            <a:pPr marL="742950" lvl="1" indent="-285750">
              <a:buFontTx/>
              <a:buChar char="-"/>
            </a:pPr>
            <a:r>
              <a:rPr lang="en-US" b="1" u="sng" dirty="0" smtClean="0"/>
              <a:t>Market Research and Citations</a:t>
            </a:r>
          </a:p>
          <a:p>
            <a:pPr marL="285750" indent="-285750">
              <a:buFontTx/>
              <a:buChar char="-"/>
            </a:pPr>
            <a:endParaRPr lang="en-US" b="1" u="sng" dirty="0"/>
          </a:p>
          <a:p>
            <a:pPr marL="285750" indent="-285750">
              <a:buFontTx/>
              <a:buChar char="-"/>
            </a:pPr>
            <a:r>
              <a:rPr lang="en-US" b="1" u="sng" dirty="0" smtClean="0"/>
              <a:t>Virtue Ethics: The Ethics of the Person</a:t>
            </a:r>
          </a:p>
          <a:p>
            <a:pPr marL="742950" lvl="1" indent="-285750">
              <a:buFontTx/>
              <a:buChar char="-"/>
            </a:pPr>
            <a:r>
              <a:rPr lang="en-US" b="1" u="sng" dirty="0" smtClean="0"/>
              <a:t>Case Group Discussion </a:t>
            </a:r>
          </a:p>
          <a:p>
            <a:pPr marL="742950" lvl="1" indent="-285750">
              <a:buFontTx/>
              <a:buChar char="-"/>
            </a:pPr>
            <a:r>
              <a:rPr lang="en-US" b="1" u="sng" dirty="0" smtClean="0"/>
              <a:t>Challenger Disaster Intro</a:t>
            </a:r>
          </a:p>
          <a:p>
            <a:pPr lvl="1"/>
            <a:endParaRPr lang="en-US" dirty="0" smtClean="0"/>
          </a:p>
          <a:p>
            <a:pPr lvl="1"/>
            <a:r>
              <a:rPr lang="en-US" dirty="0"/>
              <a:t>	</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264726203"/>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8259" y="238013"/>
            <a:ext cx="7886700" cy="886159"/>
          </a:xfrm>
        </p:spPr>
        <p:txBody>
          <a:bodyPr/>
          <a:lstStyle/>
          <a:p>
            <a:r>
              <a:rPr lang="en-US" dirty="0" smtClean="0"/>
              <a:t>IEEE Citations</a:t>
            </a:r>
            <a:endParaRPr lang="en-US" dirty="0"/>
          </a:p>
        </p:txBody>
      </p:sp>
      <p:sp>
        <p:nvSpPr>
          <p:cNvPr id="8" name="Text Placeholder 7"/>
          <p:cNvSpPr>
            <a:spLocks noGrp="1"/>
          </p:cNvSpPr>
          <p:nvPr>
            <p:ph type="body" sz="quarter" idx="13"/>
          </p:nvPr>
        </p:nvSpPr>
        <p:spPr>
          <a:xfrm>
            <a:off x="597478" y="1192542"/>
            <a:ext cx="7886700" cy="512763"/>
          </a:xfrm>
        </p:spPr>
        <p:txBody>
          <a:bodyPr/>
          <a:lstStyle/>
          <a:p>
            <a:r>
              <a:rPr lang="en-US" dirty="0" smtClean="0"/>
              <a:t>Periodicals</a:t>
            </a:r>
            <a:endParaRPr lang="en-US" dirty="0"/>
          </a:p>
        </p:txBody>
      </p:sp>
      <p:sp>
        <p:nvSpPr>
          <p:cNvPr id="9" name="Text Placeholder 8"/>
          <p:cNvSpPr>
            <a:spLocks noGrp="1"/>
          </p:cNvSpPr>
          <p:nvPr>
            <p:ph type="body" sz="quarter" idx="16"/>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09" y="1909763"/>
            <a:ext cx="7897091" cy="3840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34118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IEEE Citations</a:t>
            </a:r>
            <a:endParaRPr lang="en-US" dirty="0"/>
          </a:p>
        </p:txBody>
      </p:sp>
      <p:sp>
        <p:nvSpPr>
          <p:cNvPr id="8" name="Text Placeholder 7"/>
          <p:cNvSpPr>
            <a:spLocks noGrp="1"/>
          </p:cNvSpPr>
          <p:nvPr>
            <p:ph type="body" sz="quarter" idx="13"/>
          </p:nvPr>
        </p:nvSpPr>
        <p:spPr/>
        <p:txBody>
          <a:bodyPr/>
          <a:lstStyle/>
          <a:p>
            <a:r>
              <a:rPr lang="en-US" dirty="0" smtClean="0"/>
              <a:t>Handbooks</a:t>
            </a:r>
            <a:endParaRPr lang="en-US" dirty="0"/>
          </a:p>
        </p:txBody>
      </p:sp>
      <p:sp>
        <p:nvSpPr>
          <p:cNvPr id="9" name="Text Placeholder 8"/>
          <p:cNvSpPr>
            <a:spLocks noGrp="1"/>
          </p:cNvSpPr>
          <p:nvPr>
            <p:ph type="body" sz="quarter" idx="16"/>
          </p:nvPr>
        </p:nvSpPr>
        <p:spPr/>
        <p:txBody>
          <a:bodyPr/>
          <a:lstStyle/>
          <a:p>
            <a:endParaRPr lang="en-US"/>
          </a:p>
        </p:txBody>
      </p:sp>
      <p:pic>
        <p:nvPicPr>
          <p:cNvPr id="4098"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514136" y="3314724"/>
            <a:ext cx="7871328" cy="1839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193889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IEEE Citations</a:t>
            </a:r>
            <a:endParaRPr lang="en-US" dirty="0"/>
          </a:p>
        </p:txBody>
      </p:sp>
      <p:sp>
        <p:nvSpPr>
          <p:cNvPr id="8" name="Text Placeholder 7"/>
          <p:cNvSpPr>
            <a:spLocks noGrp="1"/>
          </p:cNvSpPr>
          <p:nvPr>
            <p:ph type="body" sz="quarter" idx="13"/>
          </p:nvPr>
        </p:nvSpPr>
        <p:spPr/>
        <p:txBody>
          <a:bodyPr/>
          <a:lstStyle/>
          <a:p>
            <a:r>
              <a:rPr lang="en-US" dirty="0" smtClean="0"/>
              <a:t>Reports</a:t>
            </a:r>
            <a:endParaRPr lang="en-US" dirty="0"/>
          </a:p>
        </p:txBody>
      </p:sp>
      <p:sp>
        <p:nvSpPr>
          <p:cNvPr id="9" name="Text Placeholder 8"/>
          <p:cNvSpPr>
            <a:spLocks noGrp="1"/>
          </p:cNvSpPr>
          <p:nvPr>
            <p:ph type="body" sz="quarter" idx="16"/>
          </p:nvPr>
        </p:nvSpPr>
        <p:spPr/>
        <p:txBody>
          <a:bodyPr/>
          <a:lstStyle/>
          <a:p>
            <a:endParaRPr lang="en-US"/>
          </a:p>
        </p:txBody>
      </p:sp>
      <p:pic>
        <p:nvPicPr>
          <p:cNvPr id="5123" name="Picture 3"/>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706582" y="2725757"/>
            <a:ext cx="7558329" cy="3365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741299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6695" y="300358"/>
            <a:ext cx="7886700" cy="886159"/>
          </a:xfrm>
        </p:spPr>
        <p:txBody>
          <a:bodyPr/>
          <a:lstStyle/>
          <a:p>
            <a:r>
              <a:rPr lang="en-US" dirty="0" smtClean="0"/>
              <a:t>IEEE Citations</a:t>
            </a:r>
            <a:endParaRPr lang="en-US" dirty="0"/>
          </a:p>
        </p:txBody>
      </p:sp>
      <p:sp>
        <p:nvSpPr>
          <p:cNvPr id="8" name="Text Placeholder 7"/>
          <p:cNvSpPr>
            <a:spLocks noGrp="1"/>
          </p:cNvSpPr>
          <p:nvPr>
            <p:ph type="body" sz="quarter" idx="13"/>
          </p:nvPr>
        </p:nvSpPr>
        <p:spPr>
          <a:xfrm>
            <a:off x="711778" y="1192543"/>
            <a:ext cx="7886700" cy="512763"/>
          </a:xfrm>
        </p:spPr>
        <p:txBody>
          <a:bodyPr/>
          <a:lstStyle/>
          <a:p>
            <a:r>
              <a:rPr lang="en-US" dirty="0" smtClean="0"/>
              <a:t>Conference Technical Articles</a:t>
            </a:r>
            <a:endParaRPr lang="en-US" dirty="0"/>
          </a:p>
        </p:txBody>
      </p:sp>
      <p:sp>
        <p:nvSpPr>
          <p:cNvPr id="9" name="Text Placeholder 8"/>
          <p:cNvSpPr>
            <a:spLocks noGrp="1"/>
          </p:cNvSpPr>
          <p:nvPr>
            <p:ph type="body" sz="quarter" idx="16"/>
          </p:nvPr>
        </p:nvSpPr>
        <p:spPr/>
        <p:txBody>
          <a:bodyPr/>
          <a:lstStyle/>
          <a:p>
            <a:endParaRPr lang="en-US"/>
          </a:p>
        </p:txBody>
      </p:sp>
      <p:pic>
        <p:nvPicPr>
          <p:cNvPr id="6146"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2104792" y="1677230"/>
            <a:ext cx="6259890" cy="5060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428437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8259" y="0"/>
            <a:ext cx="7886700" cy="886159"/>
          </a:xfrm>
        </p:spPr>
        <p:txBody>
          <a:bodyPr/>
          <a:lstStyle/>
          <a:p>
            <a:r>
              <a:rPr lang="en-US" dirty="0" smtClean="0"/>
              <a:t>IEEE Citations</a:t>
            </a:r>
            <a:endParaRPr lang="en-US" dirty="0"/>
          </a:p>
        </p:txBody>
      </p:sp>
      <p:sp>
        <p:nvSpPr>
          <p:cNvPr id="8" name="Text Placeholder 7"/>
          <p:cNvSpPr>
            <a:spLocks noGrp="1"/>
          </p:cNvSpPr>
          <p:nvPr>
            <p:ph type="body" sz="quarter" idx="13"/>
          </p:nvPr>
        </p:nvSpPr>
        <p:spPr>
          <a:xfrm>
            <a:off x="639041" y="818469"/>
            <a:ext cx="7886700" cy="512763"/>
          </a:xfrm>
        </p:spPr>
        <p:txBody>
          <a:bodyPr>
            <a:normAutofit fontScale="92500"/>
          </a:bodyPr>
          <a:lstStyle/>
          <a:p>
            <a:r>
              <a:rPr lang="en-US" dirty="0" smtClean="0"/>
              <a:t>Online Sources   (</a:t>
            </a:r>
            <a:r>
              <a:rPr lang="en-US" dirty="0" smtClean="0">
                <a:solidFill>
                  <a:srgbClr val="FFFF00"/>
                </a:solidFill>
              </a:rPr>
              <a:t>CONSIDER ACCESS DATES</a:t>
            </a:r>
            <a:r>
              <a:rPr lang="en-US" dirty="0" smtClean="0"/>
              <a:t>)</a:t>
            </a:r>
            <a:endParaRPr lang="en-US" dirty="0"/>
          </a:p>
        </p:txBody>
      </p:sp>
      <p:sp>
        <p:nvSpPr>
          <p:cNvPr id="9" name="Text Placeholder 8"/>
          <p:cNvSpPr>
            <a:spLocks noGrp="1"/>
          </p:cNvSpPr>
          <p:nvPr>
            <p:ph type="body" sz="quarter" idx="16"/>
          </p:nvPr>
        </p:nvSpPr>
        <p:spPr/>
        <p:txBody>
          <a:bodyPr/>
          <a:lstStyle/>
          <a:p>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84" y="1497291"/>
            <a:ext cx="7432098" cy="98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84" y="2483426"/>
            <a:ext cx="6698642" cy="1194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Grp="1" noChangeAspect="1" noChangeArrowheads="1"/>
          </p:cNvPicPr>
          <p:nvPr>
            <p:ph sz="quarter" idx="12"/>
          </p:nvPr>
        </p:nvPicPr>
        <p:blipFill>
          <a:blip r:embed="rId4">
            <a:extLst>
              <a:ext uri="{28A0092B-C50C-407E-A947-70E740481C1C}">
                <a14:useLocalDpi xmlns:a14="http://schemas.microsoft.com/office/drawing/2010/main" val="0"/>
              </a:ext>
            </a:extLst>
          </a:blip>
          <a:srcRect/>
          <a:stretch>
            <a:fillRect/>
          </a:stretch>
        </p:blipFill>
        <p:spPr bwMode="auto">
          <a:xfrm>
            <a:off x="703984" y="3678380"/>
            <a:ext cx="6698642" cy="1345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984" y="4941159"/>
            <a:ext cx="6698642" cy="13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5949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8259" y="238013"/>
            <a:ext cx="7886700" cy="886159"/>
          </a:xfrm>
        </p:spPr>
        <p:txBody>
          <a:bodyPr/>
          <a:lstStyle/>
          <a:p>
            <a:r>
              <a:rPr lang="en-US" dirty="0" smtClean="0"/>
              <a:t>IEEE Citations</a:t>
            </a:r>
            <a:endParaRPr lang="en-US" dirty="0"/>
          </a:p>
        </p:txBody>
      </p:sp>
      <p:sp>
        <p:nvSpPr>
          <p:cNvPr id="8" name="Text Placeholder 7"/>
          <p:cNvSpPr>
            <a:spLocks noGrp="1"/>
          </p:cNvSpPr>
          <p:nvPr>
            <p:ph type="body" sz="quarter" idx="13"/>
          </p:nvPr>
        </p:nvSpPr>
        <p:spPr>
          <a:xfrm>
            <a:off x="597478" y="1192542"/>
            <a:ext cx="7886700" cy="512763"/>
          </a:xfrm>
        </p:spPr>
        <p:txBody>
          <a:bodyPr/>
          <a:lstStyle/>
          <a:p>
            <a:r>
              <a:rPr lang="en-US" dirty="0" smtClean="0"/>
              <a:t>Theses and Dissertations</a:t>
            </a:r>
            <a:endParaRPr lang="en-US" dirty="0"/>
          </a:p>
        </p:txBody>
      </p:sp>
      <p:sp>
        <p:nvSpPr>
          <p:cNvPr id="9" name="Text Placeholder 8"/>
          <p:cNvSpPr>
            <a:spLocks noGrp="1"/>
          </p:cNvSpPr>
          <p:nvPr>
            <p:ph type="body" sz="quarter" idx="16"/>
          </p:nvPr>
        </p:nvSpPr>
        <p:spPr/>
        <p:txBody>
          <a:bodyPr/>
          <a:lstStyle/>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794" y="2015836"/>
            <a:ext cx="7822680" cy="2899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31444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8259" y="238013"/>
            <a:ext cx="7886700" cy="886159"/>
          </a:xfrm>
        </p:spPr>
        <p:txBody>
          <a:bodyPr/>
          <a:lstStyle/>
          <a:p>
            <a:r>
              <a:rPr lang="en-US" dirty="0" smtClean="0"/>
              <a:t>IEEE Citations</a:t>
            </a:r>
            <a:endParaRPr lang="en-US" dirty="0"/>
          </a:p>
        </p:txBody>
      </p:sp>
      <p:sp>
        <p:nvSpPr>
          <p:cNvPr id="8" name="Text Placeholder 7"/>
          <p:cNvSpPr>
            <a:spLocks noGrp="1"/>
          </p:cNvSpPr>
          <p:nvPr>
            <p:ph type="body" sz="quarter" idx="13"/>
          </p:nvPr>
        </p:nvSpPr>
        <p:spPr>
          <a:xfrm>
            <a:off x="597478" y="1192542"/>
            <a:ext cx="7886700" cy="512763"/>
          </a:xfrm>
        </p:spPr>
        <p:txBody>
          <a:bodyPr/>
          <a:lstStyle/>
          <a:p>
            <a:r>
              <a:rPr lang="en-US" dirty="0" smtClean="0"/>
              <a:t>Unpublished</a:t>
            </a:r>
            <a:endParaRPr lang="en-US" dirty="0"/>
          </a:p>
        </p:txBody>
      </p:sp>
      <p:sp>
        <p:nvSpPr>
          <p:cNvPr id="9" name="Text Placeholder 8"/>
          <p:cNvSpPr>
            <a:spLocks noGrp="1"/>
          </p:cNvSpPr>
          <p:nvPr>
            <p:ph type="body" sz="quarter" idx="16"/>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451" y="2254828"/>
            <a:ext cx="8004295" cy="2389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26323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8259" y="238013"/>
            <a:ext cx="7886700" cy="886159"/>
          </a:xfrm>
        </p:spPr>
        <p:txBody>
          <a:bodyPr/>
          <a:lstStyle/>
          <a:p>
            <a:r>
              <a:rPr lang="en-US" dirty="0" smtClean="0"/>
              <a:t>IEEE Citations</a:t>
            </a:r>
            <a:endParaRPr lang="en-US" dirty="0"/>
          </a:p>
        </p:txBody>
      </p:sp>
      <p:sp>
        <p:nvSpPr>
          <p:cNvPr id="8" name="Text Placeholder 7"/>
          <p:cNvSpPr>
            <a:spLocks noGrp="1"/>
          </p:cNvSpPr>
          <p:nvPr>
            <p:ph type="body" sz="quarter" idx="13"/>
          </p:nvPr>
        </p:nvSpPr>
        <p:spPr>
          <a:xfrm>
            <a:off x="597478" y="1192542"/>
            <a:ext cx="7886700" cy="512763"/>
          </a:xfrm>
        </p:spPr>
        <p:txBody>
          <a:bodyPr/>
          <a:lstStyle/>
          <a:p>
            <a:r>
              <a:rPr lang="en-US" dirty="0" smtClean="0"/>
              <a:t>Patents and Standards</a:t>
            </a:r>
            <a:endParaRPr lang="en-US" dirty="0"/>
          </a:p>
        </p:txBody>
      </p:sp>
      <p:sp>
        <p:nvSpPr>
          <p:cNvPr id="9" name="Text Placeholder 8"/>
          <p:cNvSpPr>
            <a:spLocks noGrp="1"/>
          </p:cNvSpPr>
          <p:nvPr>
            <p:ph type="body" sz="quarter" idx="16"/>
          </p:nvPr>
        </p:nvSpPr>
        <p:spPr/>
        <p:txBody>
          <a:bodyPr/>
          <a:lstStyle/>
          <a:p>
            <a:endParaRPr lang="en-US"/>
          </a:p>
        </p:txBody>
      </p:sp>
      <p:pic>
        <p:nvPicPr>
          <p:cNvPr id="8194" name="Picture 2"/>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411467" y="1735283"/>
            <a:ext cx="8441463" cy="4384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06140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07364" y="1340427"/>
            <a:ext cx="5440127" cy="1022135"/>
          </a:xfrm>
        </p:spPr>
        <p:txBody>
          <a:bodyPr>
            <a:noAutofit/>
          </a:bodyPr>
          <a:lstStyle/>
          <a:p>
            <a:r>
              <a:rPr lang="en-US" sz="4000" dirty="0" smtClean="0"/>
              <a:t>Virtue Ethics</a:t>
            </a:r>
            <a:endParaRPr lang="en-US" sz="4000" dirty="0"/>
          </a:p>
        </p:txBody>
      </p:sp>
      <p:sp>
        <p:nvSpPr>
          <p:cNvPr id="4" name="Text Placeholder 3"/>
          <p:cNvSpPr>
            <a:spLocks noGrp="1"/>
          </p:cNvSpPr>
          <p:nvPr>
            <p:ph type="body" sz="quarter" idx="11"/>
          </p:nvPr>
        </p:nvSpPr>
        <p:spPr>
          <a:xfrm>
            <a:off x="2893805" y="2498790"/>
            <a:ext cx="5440127" cy="1460146"/>
          </a:xfrm>
        </p:spPr>
        <p:txBody>
          <a:bodyPr>
            <a:normAutofit fontScale="92500" lnSpcReduction="20000"/>
          </a:bodyPr>
          <a:lstStyle/>
          <a:p>
            <a:r>
              <a:rPr lang="en-US" dirty="0" smtClean="0"/>
              <a:t>Virtue Ethics </a:t>
            </a:r>
          </a:p>
          <a:p>
            <a:r>
              <a:rPr lang="en-US" dirty="0" smtClean="0"/>
              <a:t>Eugene </a:t>
            </a:r>
            <a:r>
              <a:rPr lang="en-US" dirty="0" err="1" smtClean="0"/>
              <a:t>Moriarity</a:t>
            </a:r>
            <a:r>
              <a:rPr lang="en-US" dirty="0" smtClean="0"/>
              <a:t>, (2008) “Virtue Ethics, Chapter 5” in The Engineering Project, Its Nature, Ethics and Promise,  Penn State Press  </a:t>
            </a:r>
            <a:br>
              <a:rPr lang="en-US" dirty="0" smtClean="0"/>
            </a:b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89911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3" name="Text Placeholder 2"/>
          <p:cNvSpPr>
            <a:spLocks noGrp="1"/>
          </p:cNvSpPr>
          <p:nvPr>
            <p:ph type="body" sz="quarter" idx="10"/>
          </p:nvPr>
        </p:nvSpPr>
        <p:spPr/>
        <p:txBody>
          <a:bodyPr>
            <a:normAutofit/>
          </a:bodyPr>
          <a:lstStyle/>
          <a:p>
            <a:endParaRPr lang="en-US" dirty="0" smtClean="0"/>
          </a:p>
          <a:p>
            <a:endParaRPr lang="en-US" dirty="0" smtClean="0"/>
          </a:p>
        </p:txBody>
      </p:sp>
      <p:sp>
        <p:nvSpPr>
          <p:cNvPr id="6" name="TextBox 5"/>
          <p:cNvSpPr txBox="1"/>
          <p:nvPr/>
        </p:nvSpPr>
        <p:spPr>
          <a:xfrm>
            <a:off x="696190" y="671253"/>
            <a:ext cx="4675910" cy="3693319"/>
          </a:xfrm>
          <a:prstGeom prst="rect">
            <a:avLst/>
          </a:prstGeom>
          <a:noFill/>
        </p:spPr>
        <p:txBody>
          <a:bodyPr wrap="square" rtlCol="0">
            <a:spAutoFit/>
          </a:bodyPr>
          <a:lstStyle/>
          <a:p>
            <a:pPr algn="ctr"/>
            <a:r>
              <a:rPr lang="en-US" dirty="0" smtClean="0"/>
              <a:t>Agenda</a:t>
            </a:r>
          </a:p>
          <a:p>
            <a:pPr marL="285750" indent="-285750">
              <a:buFont typeface="Arial" panose="020B0604020202020204" pitchFamily="34" charset="0"/>
              <a:buChar char="•"/>
            </a:pPr>
            <a:r>
              <a:rPr lang="en-US" dirty="0" smtClean="0"/>
              <a:t>Ethics and Morality</a:t>
            </a:r>
          </a:p>
          <a:p>
            <a:pPr marL="285750" indent="-285750">
              <a:buFont typeface="Arial" panose="020B0604020202020204" pitchFamily="34" charset="0"/>
              <a:buChar char="•"/>
            </a:pPr>
            <a:r>
              <a:rPr lang="en-US" dirty="0" smtClean="0"/>
              <a:t>The Virtuous Agent</a:t>
            </a:r>
          </a:p>
          <a:p>
            <a:pPr marL="285750" indent="-285750">
              <a:buFont typeface="Arial" panose="020B0604020202020204" pitchFamily="34" charset="0"/>
              <a:buChar char="•"/>
            </a:pPr>
            <a:r>
              <a:rPr lang="en-US" dirty="0" smtClean="0"/>
              <a:t>Practice</a:t>
            </a:r>
          </a:p>
          <a:p>
            <a:pPr marL="285750" indent="-285750">
              <a:buFont typeface="Arial" panose="020B0604020202020204" pitchFamily="34" charset="0"/>
              <a:buChar char="•"/>
            </a:pPr>
            <a:r>
              <a:rPr lang="en-US" dirty="0" smtClean="0"/>
              <a:t>Objectivity</a:t>
            </a:r>
          </a:p>
          <a:p>
            <a:pPr marL="285750" indent="-285750">
              <a:buFont typeface="Arial" panose="020B0604020202020204" pitchFamily="34" charset="0"/>
              <a:buChar char="•"/>
            </a:pPr>
            <a:r>
              <a:rPr lang="en-US" dirty="0" smtClean="0"/>
              <a:t>Honesty</a:t>
            </a:r>
          </a:p>
          <a:p>
            <a:pPr marL="285750" indent="-285750">
              <a:buFont typeface="Arial" panose="020B0604020202020204" pitchFamily="34" charset="0"/>
              <a:buChar char="•"/>
            </a:pPr>
            <a:r>
              <a:rPr lang="en-US" dirty="0" smtClean="0"/>
              <a:t>Care</a:t>
            </a:r>
          </a:p>
          <a:p>
            <a:pPr marL="285750" indent="-285750">
              <a:buFont typeface="Arial" panose="020B0604020202020204" pitchFamily="34" charset="0"/>
              <a:buChar char="•"/>
            </a:pPr>
            <a:r>
              <a:rPr lang="en-US" dirty="0" err="1" smtClean="0"/>
              <a:t>Phronesis</a:t>
            </a:r>
            <a:endParaRPr lang="en-US" dirty="0" smtClean="0"/>
          </a:p>
          <a:p>
            <a:pPr marL="285750" indent="-285750">
              <a:buFont typeface="Arial" panose="020B0604020202020204" pitchFamily="34" charset="0"/>
              <a:buChar char="•"/>
            </a:pPr>
            <a:r>
              <a:rPr lang="en-US" smtClean="0"/>
              <a:t>Conclusions</a:t>
            </a:r>
            <a:endParaRPr lang="en-US" dirty="0"/>
          </a:p>
          <a:p>
            <a:r>
              <a:rPr lang="en-US" dirty="0" smtClean="0"/>
              <a:t>	</a:t>
            </a: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533691104"/>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7918" y="18411"/>
            <a:ext cx="6868391" cy="954107"/>
          </a:xfrm>
          <a:prstGeom prst="rect">
            <a:avLst/>
          </a:prstGeom>
          <a:noFill/>
        </p:spPr>
        <p:txBody>
          <a:bodyPr wrap="square" rtlCol="0">
            <a:spAutoFit/>
          </a:bodyPr>
          <a:lstStyle/>
          <a:p>
            <a:r>
              <a:rPr lang="en-US" sz="2800" dirty="0" smtClean="0">
                <a:solidFill>
                  <a:prstClr val="white"/>
                </a:solidFill>
              </a:rPr>
              <a:t>Extra Credit Opportunity: Attend Silicon Valley Leaders Symposium</a:t>
            </a:r>
            <a:endParaRPr lang="en-US" sz="2800" dirty="0">
              <a:solidFill>
                <a:prstClr val="white"/>
              </a:solidFill>
            </a:endParaRP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547" y="972518"/>
            <a:ext cx="5823276" cy="5425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595" y="6440780"/>
            <a:ext cx="9047747" cy="369332"/>
          </a:xfrm>
          <a:prstGeom prst="rect">
            <a:avLst/>
          </a:prstGeom>
          <a:noFill/>
        </p:spPr>
        <p:txBody>
          <a:bodyPr wrap="square">
            <a:spAutoFit/>
          </a:bodyPr>
          <a:lstStyle/>
          <a:p>
            <a:pPr algn="ctr"/>
            <a:r>
              <a:rPr lang="en-US" dirty="0">
                <a:solidFill>
                  <a:prstClr val="white"/>
                </a:solidFill>
                <a:hlinkClick r:id="rId3"/>
              </a:rPr>
              <a:t>https://engineering.sjsu.edu/our-college/events/silicon-valley-leaders-symposium</a:t>
            </a:r>
            <a:endParaRPr lang="en-US" dirty="0">
              <a:solidFill>
                <a:prstClr val="white"/>
              </a:solidFill>
            </a:endParaRPr>
          </a:p>
        </p:txBody>
      </p:sp>
    </p:spTree>
    <p:extLst>
      <p:ext uri="{BB962C8B-B14F-4D97-AF65-F5344CB8AC3E}">
        <p14:creationId xmlns:p14="http://schemas.microsoft.com/office/powerpoint/2010/main" val="321253569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63335" y="279082"/>
            <a:ext cx="7886700" cy="886159"/>
          </a:xfrm>
        </p:spPr>
        <p:txBody>
          <a:bodyPr/>
          <a:lstStyle/>
          <a:p>
            <a:r>
              <a:rPr lang="en-US" dirty="0" smtClean="0"/>
              <a:t>Ethics and Morality</a:t>
            </a:r>
            <a:endParaRPr lang="en-US" dirty="0"/>
          </a:p>
        </p:txBody>
      </p:sp>
      <p:sp>
        <p:nvSpPr>
          <p:cNvPr id="6" name="Text Placeholder 5"/>
          <p:cNvSpPr>
            <a:spLocks noGrp="1"/>
          </p:cNvSpPr>
          <p:nvPr>
            <p:ph sz="quarter" idx="12"/>
          </p:nvPr>
        </p:nvSpPr>
        <p:spPr>
          <a:xfrm>
            <a:off x="141515" y="1654629"/>
            <a:ext cx="8353054" cy="4800600"/>
          </a:xfrm>
        </p:spPr>
        <p:txBody>
          <a:bodyPr>
            <a:noAutofit/>
          </a:bodyPr>
          <a:lstStyle/>
          <a:p>
            <a:pPr marL="342900" indent="-342900">
              <a:buFont typeface="Arial" panose="020B0604020202020204" pitchFamily="34" charset="0"/>
              <a:buChar char="•"/>
            </a:pPr>
            <a:r>
              <a:rPr lang="en-US" sz="2400" dirty="0" smtClean="0"/>
              <a:t>Primary ethics extant from premodern engineering </a:t>
            </a:r>
          </a:p>
          <a:p>
            <a:pPr marL="800100" lvl="1" indent="-342900">
              <a:buFont typeface="Arial" panose="020B0604020202020204" pitchFamily="34" charset="0"/>
              <a:buChar char="•"/>
            </a:pPr>
            <a:r>
              <a:rPr lang="en-US" sz="2400" dirty="0" smtClean="0"/>
              <a:t>Extant:  Still in existence, original  </a:t>
            </a:r>
          </a:p>
          <a:p>
            <a:pPr marL="800100" lvl="1" indent="-342900">
              <a:buFont typeface="Arial" panose="020B0604020202020204" pitchFamily="34" charset="0"/>
              <a:buChar char="•"/>
            </a:pPr>
            <a:r>
              <a:rPr lang="en-US" sz="2400" dirty="0" smtClean="0"/>
              <a:t>Example: "</a:t>
            </a:r>
            <a:r>
              <a:rPr lang="en-US" sz="2400" dirty="0"/>
              <a:t>the original manuscript is no longer extant"</a:t>
            </a:r>
          </a:p>
          <a:p>
            <a:pPr marL="342900" indent="-342900">
              <a:buFont typeface="Arial" panose="020B0604020202020204" pitchFamily="34" charset="0"/>
              <a:buChar char="•"/>
            </a:pPr>
            <a:r>
              <a:rPr lang="en-US" sz="2400" dirty="0" smtClean="0"/>
              <a:t>Applicable to contemporary engineering character</a:t>
            </a:r>
          </a:p>
          <a:p>
            <a:pPr marL="342900" indent="-342900">
              <a:buFont typeface="Arial" panose="020B0604020202020204" pitchFamily="34" charset="0"/>
              <a:buChar char="•"/>
            </a:pPr>
            <a:r>
              <a:rPr lang="en-US" sz="2400" dirty="0" smtClean="0"/>
              <a:t>Morality may be customary or reflective </a:t>
            </a:r>
          </a:p>
          <a:p>
            <a:pPr marL="800100" lvl="1" indent="-342900">
              <a:buFont typeface="Arial" panose="020B0604020202020204" pitchFamily="34" charset="0"/>
              <a:buChar char="•"/>
            </a:pPr>
            <a:r>
              <a:rPr lang="en-US" sz="2400" dirty="0" smtClean="0"/>
              <a:t>Person Ethics </a:t>
            </a:r>
            <a:r>
              <a:rPr lang="en-US" sz="2400" dirty="0" smtClean="0"/>
              <a:t>focuses </a:t>
            </a:r>
            <a:r>
              <a:rPr lang="en-US" sz="2400" dirty="0" smtClean="0"/>
              <a:t>on </a:t>
            </a:r>
            <a:r>
              <a:rPr lang="en-US" sz="2400" dirty="0" smtClean="0"/>
              <a:t>customary, pre-reflective behavior </a:t>
            </a:r>
            <a:endParaRPr lang="en-US" sz="2400" dirty="0" smtClean="0"/>
          </a:p>
          <a:p>
            <a:pPr marL="800100" lvl="1" indent="-342900">
              <a:buFont typeface="Arial" panose="020B0604020202020204" pitchFamily="34" charset="0"/>
              <a:buChar char="•"/>
            </a:pPr>
            <a:r>
              <a:rPr lang="en-US" sz="2400" dirty="0" smtClean="0"/>
              <a:t>Reflective character forms the basis of Virtue Ethics</a:t>
            </a:r>
          </a:p>
          <a:p>
            <a:pPr marL="342900" indent="-342900">
              <a:buFont typeface="Arial" panose="020B0604020202020204" pitchFamily="34" charset="0"/>
              <a:buChar char="•"/>
            </a:pPr>
            <a:r>
              <a:rPr lang="en-US" sz="2400" dirty="0" err="1" smtClean="0"/>
              <a:t>Moriarity</a:t>
            </a:r>
            <a:r>
              <a:rPr lang="en-US" sz="2400" dirty="0" smtClean="0"/>
              <a:t> proposes Virtue Ethics as a </a:t>
            </a:r>
            <a:r>
              <a:rPr lang="en-US" sz="2400" dirty="0" smtClean="0">
                <a:solidFill>
                  <a:srgbClr val="FFFF00"/>
                </a:solidFill>
              </a:rPr>
              <a:t>complement</a:t>
            </a:r>
            <a:r>
              <a:rPr lang="en-US" sz="2400" dirty="0" smtClean="0"/>
              <a:t> to, </a:t>
            </a:r>
            <a:r>
              <a:rPr lang="en-US" sz="2400" dirty="0" smtClean="0">
                <a:solidFill>
                  <a:srgbClr val="FFFF00"/>
                </a:solidFill>
              </a:rPr>
              <a:t>not a substitute for,  Ethical analysis</a:t>
            </a:r>
          </a:p>
          <a:p>
            <a:pPr marL="800100" lvl="1" indent="-342900">
              <a:buFont typeface="Arial" panose="020B0604020202020204" pitchFamily="34" charset="0"/>
              <a:buChar char="•"/>
            </a:pPr>
            <a:r>
              <a:rPr lang="en-US" sz="2400" dirty="0" smtClean="0"/>
              <a:t>Ethical theory informs moral practice---Utilitarianism, Deontology</a:t>
            </a:r>
          </a:p>
          <a:p>
            <a:pPr marL="800100" lvl="1" indent="-342900">
              <a:buFont typeface="Arial" panose="020B0604020202020204" pitchFamily="34" charset="0"/>
              <a:buChar char="•"/>
            </a:pPr>
            <a:r>
              <a:rPr lang="en-US" sz="2400" dirty="0" smtClean="0">
                <a:solidFill>
                  <a:srgbClr val="FFFF00"/>
                </a:solidFill>
              </a:rPr>
              <a:t>Morality grounds Ethical analysis</a:t>
            </a:r>
            <a:endParaRPr lang="en-US" sz="2400" dirty="0">
              <a:solidFill>
                <a:srgbClr val="FFFF00"/>
              </a:solidFill>
            </a:endParaRPr>
          </a:p>
        </p:txBody>
      </p:sp>
      <p:sp>
        <p:nvSpPr>
          <p:cNvPr id="3" name="Text Placeholder 2"/>
          <p:cNvSpPr>
            <a:spLocks noGrp="1"/>
          </p:cNvSpPr>
          <p:nvPr>
            <p:ph type="body" sz="quarter" idx="13"/>
          </p:nvPr>
        </p:nvSpPr>
        <p:spPr>
          <a:xfrm>
            <a:off x="574221" y="963447"/>
            <a:ext cx="7886700" cy="512763"/>
          </a:xfrm>
        </p:spPr>
        <p:txBody>
          <a:bodyPr>
            <a:normAutofit/>
          </a:bodyPr>
          <a:lstStyle/>
          <a:p>
            <a:r>
              <a:rPr lang="en-US" dirty="0" smtClean="0"/>
              <a:t>Virtue Ethics</a:t>
            </a:r>
            <a:endParaRPr lang="en-US" dirty="0"/>
          </a:p>
        </p:txBody>
      </p:sp>
      <p:sp>
        <p:nvSpPr>
          <p:cNvPr id="2" name="Text Placeholder 1"/>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70686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85107" y="148454"/>
            <a:ext cx="7886700" cy="886159"/>
          </a:xfrm>
        </p:spPr>
        <p:txBody>
          <a:bodyPr>
            <a:normAutofit/>
          </a:bodyPr>
          <a:lstStyle/>
          <a:p>
            <a:r>
              <a:rPr lang="en-US" sz="3600" dirty="0" smtClean="0"/>
              <a:t>The Virtuous </a:t>
            </a:r>
            <a:r>
              <a:rPr lang="en-US" sz="3600" dirty="0" smtClean="0"/>
              <a:t>(Reflective) Agent</a:t>
            </a:r>
            <a:endParaRPr lang="en-US" sz="3600" dirty="0"/>
          </a:p>
        </p:txBody>
      </p:sp>
      <p:sp>
        <p:nvSpPr>
          <p:cNvPr id="7" name="Content Placeholder 6"/>
          <p:cNvSpPr>
            <a:spLocks noGrp="1"/>
          </p:cNvSpPr>
          <p:nvPr>
            <p:ph sz="quarter" idx="12"/>
          </p:nvPr>
        </p:nvSpPr>
        <p:spPr>
          <a:xfrm>
            <a:off x="161802" y="1356756"/>
            <a:ext cx="8624453" cy="4728358"/>
          </a:xfrm>
        </p:spPr>
        <p:txBody>
          <a:bodyPr>
            <a:noAutofit/>
          </a:bodyPr>
          <a:lstStyle/>
          <a:p>
            <a:pPr marL="342900" indent="-342900">
              <a:buFont typeface="Arial" panose="020B0604020202020204" pitchFamily="34" charset="0"/>
              <a:buChar char="•"/>
            </a:pPr>
            <a:r>
              <a:rPr lang="en-US" sz="2800" dirty="0" smtClean="0"/>
              <a:t>Theories of Virtue Ethics evolve from the Agent’s vision of the “final end”</a:t>
            </a:r>
          </a:p>
          <a:p>
            <a:pPr marL="800100" lvl="1" indent="-342900">
              <a:buFont typeface="Arial" panose="020B0604020202020204" pitchFamily="34" charset="0"/>
              <a:buChar char="•"/>
            </a:pPr>
            <a:r>
              <a:rPr lang="en-US" sz="2800" dirty="0" smtClean="0"/>
              <a:t>Not a structured, hierarchical approach</a:t>
            </a:r>
          </a:p>
          <a:p>
            <a:pPr marL="800100" lvl="1" indent="-342900">
              <a:buFont typeface="Arial" panose="020B0604020202020204" pitchFamily="34" charset="0"/>
              <a:buChar char="•"/>
            </a:pPr>
            <a:r>
              <a:rPr lang="en-US" sz="2800" dirty="0" smtClean="0"/>
              <a:t>Seek to work out </a:t>
            </a:r>
            <a:r>
              <a:rPr lang="en-US" sz="2800" dirty="0" smtClean="0">
                <a:solidFill>
                  <a:srgbClr val="FFFF00"/>
                </a:solidFill>
              </a:rPr>
              <a:t>a just institution, which is Engineering </a:t>
            </a:r>
            <a:r>
              <a:rPr lang="en-US" sz="2800" dirty="0" smtClean="0"/>
              <a:t>in our case</a:t>
            </a:r>
          </a:p>
          <a:p>
            <a:pPr marL="342900" indent="-342900">
              <a:buFont typeface="Arial" panose="020B0604020202020204" pitchFamily="34" charset="0"/>
              <a:buChar char="•"/>
            </a:pPr>
            <a:r>
              <a:rPr lang="en-US" sz="2800" dirty="0"/>
              <a:t> </a:t>
            </a:r>
            <a:r>
              <a:rPr lang="en-US" sz="2800" dirty="0" smtClean="0">
                <a:solidFill>
                  <a:srgbClr val="FFFF00"/>
                </a:solidFill>
              </a:rPr>
              <a:t>Virtue forms character </a:t>
            </a:r>
          </a:p>
          <a:p>
            <a:pPr marL="800100" lvl="1" indent="-342900">
              <a:buFont typeface="Arial" panose="020B0604020202020204" pitchFamily="34" charset="0"/>
              <a:buChar char="•"/>
            </a:pPr>
            <a:r>
              <a:rPr lang="en-US" sz="2800" dirty="0" smtClean="0"/>
              <a:t>Recognize certain situations as problematic</a:t>
            </a:r>
          </a:p>
          <a:p>
            <a:pPr marL="800100" lvl="1" indent="-342900">
              <a:buFont typeface="Arial" panose="020B0604020202020204" pitchFamily="34" charset="0"/>
              <a:buChar char="•"/>
            </a:pPr>
            <a:r>
              <a:rPr lang="en-US" sz="2800" dirty="0" smtClean="0"/>
              <a:t>Certain factors have special weight in ethical decisions (</a:t>
            </a:r>
            <a:r>
              <a:rPr lang="en-US" sz="2800" dirty="0" err="1" smtClean="0"/>
              <a:t>ie</a:t>
            </a:r>
            <a:r>
              <a:rPr lang="en-US" sz="2800" dirty="0" smtClean="0"/>
              <a:t>, honesty, fairness..)</a:t>
            </a:r>
          </a:p>
          <a:p>
            <a:pPr marL="800100" lvl="1" indent="-342900">
              <a:buFont typeface="Arial" panose="020B0604020202020204" pitchFamily="34" charset="0"/>
              <a:buChar char="•"/>
            </a:pPr>
            <a:r>
              <a:rPr lang="en-US" sz="2800" dirty="0" smtClean="0"/>
              <a:t>Concern for things considered desirable</a:t>
            </a:r>
            <a:endParaRPr lang="en-US" sz="2800" dirty="0"/>
          </a:p>
          <a:p>
            <a:pPr marL="800100" lvl="1" indent="-342900">
              <a:buFont typeface="Arial" panose="020B0604020202020204" pitchFamily="34" charset="0"/>
              <a:buChar char="•"/>
            </a:pPr>
            <a:r>
              <a:rPr lang="en-US" sz="2800" dirty="0" smtClean="0"/>
              <a:t>Commitment to provide the connecting thread for a </a:t>
            </a:r>
            <a:r>
              <a:rPr lang="en-US" sz="2800" dirty="0" smtClean="0">
                <a:solidFill>
                  <a:srgbClr val="FFFF00"/>
                </a:solidFill>
              </a:rPr>
              <a:t>“good outcome”</a:t>
            </a:r>
          </a:p>
          <a:p>
            <a:pPr marL="800100" lvl="1" indent="-342900">
              <a:buFont typeface="Arial" panose="020B0604020202020204" pitchFamily="34" charset="0"/>
              <a:buChar char="•"/>
            </a:pPr>
            <a:endParaRPr lang="en-US" sz="2800" dirty="0" smtClean="0"/>
          </a:p>
          <a:p>
            <a:pPr marL="800100" lvl="1" indent="-342900">
              <a:buFont typeface="Arial" panose="020B0604020202020204" pitchFamily="34" charset="0"/>
              <a:buChar char="•"/>
            </a:pPr>
            <a:endParaRPr lang="en-US" sz="2800"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289149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8907" y="94025"/>
            <a:ext cx="7886700" cy="886159"/>
          </a:xfrm>
        </p:spPr>
        <p:txBody>
          <a:bodyPr/>
          <a:lstStyle/>
          <a:p>
            <a:r>
              <a:rPr lang="en-US" dirty="0" smtClean="0"/>
              <a:t>Practice of Virtue Ethics</a:t>
            </a:r>
            <a:endParaRPr lang="en-US" dirty="0"/>
          </a:p>
        </p:txBody>
      </p:sp>
      <p:sp>
        <p:nvSpPr>
          <p:cNvPr id="7" name="Content Placeholder 6"/>
          <p:cNvSpPr>
            <a:spLocks noGrp="1"/>
          </p:cNvSpPr>
          <p:nvPr>
            <p:ph sz="quarter" idx="12"/>
          </p:nvPr>
        </p:nvSpPr>
        <p:spPr>
          <a:xfrm>
            <a:off x="649431" y="1404258"/>
            <a:ext cx="7886700" cy="4528952"/>
          </a:xfrm>
        </p:spPr>
        <p:txBody>
          <a:bodyPr>
            <a:noAutofit/>
          </a:bodyPr>
          <a:lstStyle/>
          <a:p>
            <a:pPr marL="342900" indent="-342900">
              <a:buFont typeface="Arial" panose="020B0604020202020204" pitchFamily="34" charset="0"/>
              <a:buChar char="•"/>
            </a:pPr>
            <a:r>
              <a:rPr lang="en-US" sz="2400" dirty="0" smtClean="0"/>
              <a:t>Good character comes from </a:t>
            </a:r>
            <a:r>
              <a:rPr lang="en-US" sz="2400" dirty="0" smtClean="0">
                <a:solidFill>
                  <a:srgbClr val="FFFF00"/>
                </a:solidFill>
              </a:rPr>
              <a:t>repeated practice of </a:t>
            </a:r>
            <a:r>
              <a:rPr lang="en-US" sz="2400" dirty="0" smtClean="0">
                <a:solidFill>
                  <a:srgbClr val="FFFF00"/>
                </a:solidFill>
              </a:rPr>
              <a:t>Virtue </a:t>
            </a:r>
            <a:r>
              <a:rPr lang="en-US" sz="2400" dirty="0">
                <a:solidFill>
                  <a:srgbClr val="FFFF00"/>
                </a:solidFill>
              </a:rPr>
              <a:t>E</a:t>
            </a:r>
            <a:r>
              <a:rPr lang="en-US" sz="2400" dirty="0" smtClean="0">
                <a:solidFill>
                  <a:srgbClr val="FFFF00"/>
                </a:solidFill>
              </a:rPr>
              <a:t>thics</a:t>
            </a:r>
            <a:endParaRPr lang="en-US" sz="2400" dirty="0" smtClean="0">
              <a:solidFill>
                <a:srgbClr val="FFFF00"/>
              </a:solidFill>
            </a:endParaRPr>
          </a:p>
          <a:p>
            <a:pPr marL="342900" indent="-342900">
              <a:buFont typeface="Arial" panose="020B0604020202020204" pitchFamily="34" charset="0"/>
              <a:buChar char="•"/>
            </a:pPr>
            <a:r>
              <a:rPr lang="en-US" sz="2400" dirty="0" smtClean="0"/>
              <a:t>Within engineering, rules-based ethics and virtue ethics tend to </a:t>
            </a:r>
            <a:r>
              <a:rPr lang="en-US" sz="2400" dirty="0" smtClean="0"/>
              <a:t>converge at the end decision</a:t>
            </a:r>
            <a:endParaRPr lang="en-US" sz="2400" dirty="0" smtClean="0"/>
          </a:p>
          <a:p>
            <a:pPr marL="342900" indent="-342900">
              <a:buFont typeface="Arial" panose="020B0604020202020204" pitchFamily="34" charset="0"/>
              <a:buChar char="•"/>
            </a:pPr>
            <a:endParaRPr lang="en-US" sz="2400" dirty="0" smtClean="0"/>
          </a:p>
          <a:p>
            <a:pPr marL="800100" lvl="1" indent="-342900">
              <a:buFont typeface="Arial" panose="020B0604020202020204" pitchFamily="34" charset="0"/>
              <a:buChar char="•"/>
            </a:pPr>
            <a:r>
              <a:rPr lang="en-US" sz="2400" dirty="0"/>
              <a:t>Virtue ethics focuses on </a:t>
            </a:r>
            <a:r>
              <a:rPr lang="en-US" sz="2400" dirty="0">
                <a:solidFill>
                  <a:srgbClr val="FFFF00"/>
                </a:solidFill>
              </a:rPr>
              <a:t>internal</a:t>
            </a:r>
            <a:r>
              <a:rPr lang="en-US" sz="2400" dirty="0"/>
              <a:t> development </a:t>
            </a:r>
            <a:endParaRPr lang="en-US" sz="2400" dirty="0" smtClean="0"/>
          </a:p>
          <a:p>
            <a:pPr marL="800100" lvl="1" indent="-342900">
              <a:buFont typeface="Arial" panose="020B0604020202020204" pitchFamily="34" charset="0"/>
              <a:buChar char="•"/>
            </a:pPr>
            <a:r>
              <a:rPr lang="en-US" sz="2400" dirty="0" smtClean="0"/>
              <a:t>Practice involves </a:t>
            </a:r>
            <a:r>
              <a:rPr lang="en-US" sz="2400" dirty="0" smtClean="0">
                <a:solidFill>
                  <a:srgbClr val="FFFF00"/>
                </a:solidFill>
              </a:rPr>
              <a:t>social interaction and interpersonal relations</a:t>
            </a:r>
          </a:p>
          <a:p>
            <a:pPr marL="800100" lvl="1" indent="-342900">
              <a:buFont typeface="Arial" panose="020B0604020202020204" pitchFamily="34" charset="0"/>
              <a:buChar char="•"/>
            </a:pPr>
            <a:endParaRPr lang="en-US" sz="2400" dirty="0" smtClean="0"/>
          </a:p>
          <a:p>
            <a:pPr marL="342900" indent="-342900">
              <a:buFont typeface="Arial" panose="020B0604020202020204" pitchFamily="34" charset="0"/>
              <a:buChar char="•"/>
            </a:pPr>
            <a:r>
              <a:rPr lang="en-US" sz="2400" dirty="0" smtClean="0"/>
              <a:t>Key question is how </a:t>
            </a:r>
            <a:r>
              <a:rPr lang="en-US" sz="2400" dirty="0" smtClean="0">
                <a:solidFill>
                  <a:srgbClr val="FFFF00"/>
                </a:solidFill>
              </a:rPr>
              <a:t>engineers can develop internal virtuosity of technical excellence</a:t>
            </a:r>
            <a:r>
              <a:rPr lang="en-US" sz="2400" dirty="0" smtClean="0"/>
              <a:t> while creating </a:t>
            </a:r>
            <a:r>
              <a:rPr lang="en-US" sz="2400" dirty="0" smtClean="0">
                <a:solidFill>
                  <a:srgbClr val="FFFF00"/>
                </a:solidFill>
              </a:rPr>
              <a:t>devices and systems that enhance society</a:t>
            </a:r>
            <a:r>
              <a:rPr lang="en-US" sz="2400" dirty="0" smtClean="0"/>
              <a:t> for the common good</a:t>
            </a:r>
            <a:endParaRPr lang="en-US" sz="2400"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3213968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52450" y="257310"/>
            <a:ext cx="7886700" cy="886159"/>
          </a:xfrm>
        </p:spPr>
        <p:txBody>
          <a:bodyPr/>
          <a:lstStyle/>
          <a:p>
            <a:r>
              <a:rPr lang="en-US" dirty="0" smtClean="0"/>
              <a:t>Objectivity </a:t>
            </a:r>
            <a:endParaRPr lang="en-US" dirty="0"/>
          </a:p>
        </p:txBody>
      </p:sp>
      <p:sp>
        <p:nvSpPr>
          <p:cNvPr id="7" name="Content Placeholder 6"/>
          <p:cNvSpPr>
            <a:spLocks noGrp="1"/>
          </p:cNvSpPr>
          <p:nvPr>
            <p:ph sz="quarter" idx="12"/>
          </p:nvPr>
        </p:nvSpPr>
        <p:spPr>
          <a:xfrm>
            <a:off x="639536" y="1894114"/>
            <a:ext cx="7886700" cy="4072741"/>
          </a:xfrm>
        </p:spPr>
        <p:txBody>
          <a:bodyPr>
            <a:noAutofit/>
          </a:bodyPr>
          <a:lstStyle/>
          <a:p>
            <a:pPr marL="342900" indent="-342900">
              <a:buFont typeface="Arial" panose="020B0604020202020204" pitchFamily="34" charset="0"/>
              <a:buChar char="•"/>
            </a:pPr>
            <a:r>
              <a:rPr lang="en-US" sz="2400" dirty="0" smtClean="0"/>
              <a:t>Objectivity is the disposition of </a:t>
            </a:r>
            <a:r>
              <a:rPr lang="en-US" sz="2400" dirty="0" smtClean="0">
                <a:solidFill>
                  <a:srgbClr val="FFFF00"/>
                </a:solidFill>
              </a:rPr>
              <a:t>impartiality</a:t>
            </a:r>
            <a:r>
              <a:rPr lang="en-US" sz="2400" dirty="0" smtClean="0"/>
              <a:t> (“remove yourself from the situation”)</a:t>
            </a:r>
          </a:p>
          <a:p>
            <a:pPr marL="342900" indent="-342900">
              <a:buFont typeface="Arial" panose="020B0604020202020204" pitchFamily="34" charset="0"/>
              <a:buChar char="•"/>
            </a:pPr>
            <a:r>
              <a:rPr lang="en-US" sz="2400" dirty="0" smtClean="0">
                <a:solidFill>
                  <a:srgbClr val="FFFF00"/>
                </a:solidFill>
              </a:rPr>
              <a:t>Disinterested rather than uninterested </a:t>
            </a:r>
            <a:r>
              <a:rPr lang="en-US" sz="2400" dirty="0" smtClean="0"/>
              <a:t>approach</a:t>
            </a:r>
          </a:p>
          <a:p>
            <a:pPr marL="800100" lvl="1" indent="-342900">
              <a:buFont typeface="Arial" panose="020B0604020202020204" pitchFamily="34" charset="0"/>
              <a:buChar char="•"/>
            </a:pPr>
            <a:r>
              <a:rPr lang="en-US" sz="2400" dirty="0" smtClean="0"/>
              <a:t>Fair and fully inclusive</a:t>
            </a:r>
          </a:p>
          <a:p>
            <a:pPr marL="800100" lvl="1" indent="-342900">
              <a:buFont typeface="Arial" panose="020B0604020202020204" pitchFamily="34" charset="0"/>
              <a:buChar char="•"/>
            </a:pPr>
            <a:r>
              <a:rPr lang="en-US" sz="2400" dirty="0" smtClean="0"/>
              <a:t>Consider facts, beliefs and interests applicable to a situation</a:t>
            </a:r>
          </a:p>
          <a:p>
            <a:pPr marL="800100" lvl="1" indent="-342900">
              <a:buFont typeface="Arial" panose="020B0604020202020204" pitchFamily="34" charset="0"/>
              <a:buChar char="•"/>
            </a:pPr>
            <a:r>
              <a:rPr lang="en-US" sz="2400" dirty="0" smtClean="0">
                <a:solidFill>
                  <a:srgbClr val="FFFF00"/>
                </a:solidFill>
              </a:rPr>
              <a:t>Set aside biases </a:t>
            </a:r>
            <a:r>
              <a:rPr lang="en-US" sz="2400" dirty="0" smtClean="0"/>
              <a:t>and influenced beliefs</a:t>
            </a:r>
          </a:p>
          <a:p>
            <a:pPr marL="342900" indent="-342900">
              <a:buFont typeface="Arial" panose="020B0604020202020204" pitchFamily="34" charset="0"/>
              <a:buChar char="•"/>
            </a:pPr>
            <a:r>
              <a:rPr lang="en-US" sz="2400" dirty="0" smtClean="0"/>
              <a:t>Engineers must consider profit, but also environmenta</a:t>
            </a:r>
            <a:r>
              <a:rPr lang="en-US" sz="2400" dirty="0"/>
              <a:t>l</a:t>
            </a:r>
            <a:r>
              <a:rPr lang="en-US" sz="2400" dirty="0" smtClean="0"/>
              <a:t> </a:t>
            </a:r>
            <a:r>
              <a:rPr lang="en-US" sz="2400" dirty="0" smtClean="0"/>
              <a:t>and other “costs”</a:t>
            </a:r>
            <a:endParaRPr lang="en-US" sz="2400" dirty="0" smtClean="0"/>
          </a:p>
          <a:p>
            <a:pPr marL="800100" lvl="1" indent="-342900">
              <a:buFont typeface="Arial" panose="020B0604020202020204" pitchFamily="34" charset="0"/>
              <a:buChar char="•"/>
            </a:pPr>
            <a:r>
              <a:rPr lang="en-US" sz="2400" dirty="0" smtClean="0">
                <a:solidFill>
                  <a:srgbClr val="FFFF00"/>
                </a:solidFill>
              </a:rPr>
              <a:t>Requires objectivity to not skew to preference for one and exclusion of the other</a:t>
            </a:r>
            <a:endParaRPr lang="en-US" sz="2400" dirty="0">
              <a:solidFill>
                <a:srgbClr val="FFFF00"/>
              </a:solidFill>
            </a:endParaRPr>
          </a:p>
        </p:txBody>
      </p:sp>
      <p:sp>
        <p:nvSpPr>
          <p:cNvPr id="8" name="Text Placeholder 7"/>
          <p:cNvSpPr>
            <a:spLocks noGrp="1"/>
          </p:cNvSpPr>
          <p:nvPr>
            <p:ph type="body" sz="quarter" idx="13"/>
          </p:nvPr>
        </p:nvSpPr>
        <p:spPr>
          <a:xfrm>
            <a:off x="521442" y="1138608"/>
            <a:ext cx="7886700" cy="512763"/>
          </a:xfrm>
        </p:spPr>
        <p:txBody>
          <a:bodyPr/>
          <a:lstStyle/>
          <a:p>
            <a:r>
              <a:rPr lang="en-US" dirty="0" smtClean="0"/>
              <a:t>Virtue Ethics</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4555557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85107" y="159339"/>
            <a:ext cx="7886700" cy="886159"/>
          </a:xfrm>
        </p:spPr>
        <p:txBody>
          <a:bodyPr/>
          <a:lstStyle/>
          <a:p>
            <a:r>
              <a:rPr lang="en-US" dirty="0" smtClean="0"/>
              <a:t>Honesty</a:t>
            </a:r>
            <a:endParaRPr lang="en-US" dirty="0"/>
          </a:p>
        </p:txBody>
      </p:sp>
      <p:sp>
        <p:nvSpPr>
          <p:cNvPr id="7" name="Content Placeholder 6"/>
          <p:cNvSpPr>
            <a:spLocks noGrp="1"/>
          </p:cNvSpPr>
          <p:nvPr>
            <p:ph sz="quarter" idx="12"/>
          </p:nvPr>
        </p:nvSpPr>
        <p:spPr>
          <a:xfrm>
            <a:off x="628650" y="1407219"/>
            <a:ext cx="7886700" cy="4786752"/>
          </a:xfrm>
        </p:spPr>
        <p:txBody>
          <a:bodyPr>
            <a:noAutofit/>
          </a:bodyPr>
          <a:lstStyle/>
          <a:p>
            <a:pPr marL="342900" indent="-342900">
              <a:buFont typeface="Arial" panose="020B0604020202020204" pitchFamily="34" charset="0"/>
              <a:buChar char="•"/>
            </a:pPr>
            <a:r>
              <a:rPr lang="en-US" sz="2800" dirty="0" smtClean="0"/>
              <a:t>Pure honesty is to </a:t>
            </a:r>
            <a:r>
              <a:rPr lang="en-US" sz="2800" dirty="0" smtClean="0">
                <a:solidFill>
                  <a:srgbClr val="FFFF00"/>
                </a:solidFill>
              </a:rPr>
              <a:t>tell the truth </a:t>
            </a:r>
            <a:r>
              <a:rPr lang="en-US" sz="2800" dirty="0" smtClean="0"/>
              <a:t>and avoid lies despite the consequences</a:t>
            </a:r>
          </a:p>
          <a:p>
            <a:pPr marL="342900" indent="-342900">
              <a:buFont typeface="Arial" panose="020B0604020202020204" pitchFamily="34" charset="0"/>
              <a:buChar char="•"/>
            </a:pPr>
            <a:r>
              <a:rPr lang="en-US" sz="2800" dirty="0" smtClean="0"/>
              <a:t>In engineering,  </a:t>
            </a:r>
            <a:r>
              <a:rPr lang="en-US" sz="2800" dirty="0" smtClean="0">
                <a:solidFill>
                  <a:srgbClr val="FFFF00"/>
                </a:solidFill>
              </a:rPr>
              <a:t>honesty often involves telling the particular truth</a:t>
            </a:r>
            <a:r>
              <a:rPr lang="en-US" sz="2800" dirty="0" smtClean="0"/>
              <a:t>, but not necessary the complete truth</a:t>
            </a:r>
          </a:p>
          <a:p>
            <a:pPr marL="800100" lvl="1" indent="-342900">
              <a:buFont typeface="Arial" panose="020B0604020202020204" pitchFamily="34" charset="0"/>
              <a:buChar char="•"/>
            </a:pPr>
            <a:r>
              <a:rPr lang="en-US" sz="2800" dirty="0" smtClean="0"/>
              <a:t>Complexity </a:t>
            </a:r>
          </a:p>
          <a:p>
            <a:pPr marL="800100" lvl="1" indent="-342900">
              <a:buFont typeface="Arial" panose="020B0604020202020204" pitchFamily="34" charset="0"/>
              <a:buChar char="•"/>
            </a:pPr>
            <a:r>
              <a:rPr lang="en-US" sz="2800" dirty="0" smtClean="0"/>
              <a:t>Team pressure</a:t>
            </a:r>
          </a:p>
          <a:p>
            <a:pPr marL="342900" indent="-342900">
              <a:buFont typeface="Arial" panose="020B0604020202020204" pitchFamily="34" charset="0"/>
              <a:buChar char="•"/>
            </a:pPr>
            <a:r>
              <a:rPr lang="en-US" sz="2800" dirty="0" smtClean="0"/>
              <a:t>Example of Challenger 1986</a:t>
            </a:r>
          </a:p>
          <a:p>
            <a:pPr marL="800100" lvl="1" indent="-342900">
              <a:buFont typeface="Arial" panose="020B0604020202020204" pitchFamily="34" charset="0"/>
              <a:buChar char="•"/>
            </a:pPr>
            <a:r>
              <a:rPr lang="en-US" sz="2800" dirty="0" smtClean="0"/>
              <a:t>Managers distorted “engineering recommendation”  to </a:t>
            </a:r>
            <a:r>
              <a:rPr lang="en-US" sz="2800" dirty="0" smtClean="0">
                <a:solidFill>
                  <a:srgbClr val="FFFF00"/>
                </a:solidFill>
              </a:rPr>
              <a:t>delay the launch</a:t>
            </a:r>
            <a:r>
              <a:rPr lang="en-US" sz="2800" dirty="0" smtClean="0"/>
              <a:t> received from the engineering team</a:t>
            </a:r>
            <a:endParaRPr lang="en-US" sz="2800" dirty="0"/>
          </a:p>
        </p:txBody>
      </p:sp>
      <p:sp>
        <p:nvSpPr>
          <p:cNvPr id="8" name="Text Placeholder 7"/>
          <p:cNvSpPr>
            <a:spLocks noGrp="1"/>
          </p:cNvSpPr>
          <p:nvPr>
            <p:ph type="body" sz="quarter" idx="13"/>
          </p:nvPr>
        </p:nvSpPr>
        <p:spPr>
          <a:xfrm>
            <a:off x="606879" y="941676"/>
            <a:ext cx="7886700" cy="512763"/>
          </a:xfrm>
        </p:spPr>
        <p:txBody>
          <a:bodyPr/>
          <a:lstStyle/>
          <a:p>
            <a:r>
              <a:rPr lang="en-US" dirty="0" smtClean="0"/>
              <a:t>Virtue Ethics</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5726417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41564" y="170225"/>
            <a:ext cx="7886700" cy="886159"/>
          </a:xfrm>
        </p:spPr>
        <p:txBody>
          <a:bodyPr/>
          <a:lstStyle/>
          <a:p>
            <a:r>
              <a:rPr lang="en-US" dirty="0" smtClean="0"/>
              <a:t>Care </a:t>
            </a:r>
            <a:endParaRPr lang="en-US" dirty="0"/>
          </a:p>
        </p:txBody>
      </p:sp>
      <p:sp>
        <p:nvSpPr>
          <p:cNvPr id="7" name="Content Placeholder 6"/>
          <p:cNvSpPr>
            <a:spLocks noGrp="1"/>
          </p:cNvSpPr>
          <p:nvPr>
            <p:ph sz="quarter" idx="12"/>
          </p:nvPr>
        </p:nvSpPr>
        <p:spPr>
          <a:xfrm>
            <a:off x="552450" y="1505190"/>
            <a:ext cx="7886700" cy="4558153"/>
          </a:xfrm>
        </p:spPr>
        <p:txBody>
          <a:bodyPr/>
          <a:lstStyle/>
          <a:p>
            <a:pPr marL="342900" indent="-342900">
              <a:buFont typeface="Arial" panose="020B0604020202020204" pitchFamily="34" charset="0"/>
              <a:buChar char="•"/>
            </a:pPr>
            <a:r>
              <a:rPr lang="en-US" sz="3200" dirty="0" smtClean="0"/>
              <a:t>Care for others </a:t>
            </a:r>
            <a:r>
              <a:rPr lang="en-US" sz="3200" dirty="0" smtClean="0">
                <a:solidFill>
                  <a:srgbClr val="FFFF00"/>
                </a:solidFill>
              </a:rPr>
              <a:t>combines with objectivity and honesty </a:t>
            </a:r>
            <a:r>
              <a:rPr lang="en-US" sz="3200" dirty="0" smtClean="0"/>
              <a:t>for a total Virtue Ethics “Scoring”</a:t>
            </a:r>
          </a:p>
          <a:p>
            <a:pPr marL="342900" indent="-342900">
              <a:buFont typeface="Arial" panose="020B0604020202020204" pitchFamily="34" charset="0"/>
              <a:buChar char="•"/>
            </a:pPr>
            <a:r>
              <a:rPr lang="en-US" sz="3200" dirty="0" smtClean="0"/>
              <a:t>Connection for care is far reaching </a:t>
            </a:r>
          </a:p>
          <a:p>
            <a:pPr marL="800100" lvl="1" indent="-342900">
              <a:buFont typeface="Arial" panose="020B0604020202020204" pitchFamily="34" charset="0"/>
              <a:buChar char="•"/>
            </a:pPr>
            <a:r>
              <a:rPr lang="en-US" sz="3200" dirty="0" smtClean="0"/>
              <a:t>Our  team</a:t>
            </a:r>
          </a:p>
          <a:p>
            <a:pPr marL="800100" lvl="1" indent="-342900">
              <a:buFont typeface="Arial" panose="020B0604020202020204" pitchFamily="34" charset="0"/>
              <a:buChar char="•"/>
            </a:pPr>
            <a:r>
              <a:rPr lang="en-US" sz="3200" dirty="0" smtClean="0"/>
              <a:t>Our community</a:t>
            </a:r>
          </a:p>
          <a:p>
            <a:pPr marL="800100" lvl="1" indent="-342900">
              <a:buFont typeface="Arial" panose="020B0604020202020204" pitchFamily="34" charset="0"/>
              <a:buChar char="•"/>
            </a:pPr>
            <a:r>
              <a:rPr lang="en-US" sz="3200" dirty="0" smtClean="0"/>
              <a:t>Global</a:t>
            </a:r>
          </a:p>
          <a:p>
            <a:pPr marL="342900" indent="-342900">
              <a:buFont typeface="Arial" panose="020B0604020202020204" pitchFamily="34" charset="0"/>
              <a:buChar char="•"/>
            </a:pPr>
            <a:endParaRPr lang="en-US" dirty="0"/>
          </a:p>
        </p:txBody>
      </p:sp>
      <p:sp>
        <p:nvSpPr>
          <p:cNvPr id="8" name="Text Placeholder 7"/>
          <p:cNvSpPr>
            <a:spLocks noGrp="1"/>
          </p:cNvSpPr>
          <p:nvPr>
            <p:ph type="body" sz="quarter" idx="13"/>
          </p:nvPr>
        </p:nvSpPr>
        <p:spPr>
          <a:xfrm>
            <a:off x="465365" y="941676"/>
            <a:ext cx="7886700" cy="512763"/>
          </a:xfrm>
        </p:spPr>
        <p:txBody>
          <a:bodyPr/>
          <a:lstStyle/>
          <a:p>
            <a:r>
              <a:rPr lang="en-US" dirty="0" smtClean="0"/>
              <a:t>Virtue Ethics</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9714755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4221" y="257311"/>
            <a:ext cx="7886700" cy="886159"/>
          </a:xfrm>
        </p:spPr>
        <p:txBody>
          <a:bodyPr>
            <a:normAutofit/>
          </a:bodyPr>
          <a:lstStyle/>
          <a:p>
            <a:r>
              <a:rPr lang="en-US" sz="3600" dirty="0" err="1" smtClean="0"/>
              <a:t>Phronesis</a:t>
            </a:r>
            <a:r>
              <a:rPr lang="en-US" sz="3600" dirty="0" smtClean="0"/>
              <a:t> and Reflective Virtue </a:t>
            </a:r>
            <a:endParaRPr lang="en-US" sz="3600" dirty="0"/>
          </a:p>
        </p:txBody>
      </p:sp>
      <p:sp>
        <p:nvSpPr>
          <p:cNvPr id="7" name="Content Placeholder 6"/>
          <p:cNvSpPr>
            <a:spLocks noGrp="1"/>
          </p:cNvSpPr>
          <p:nvPr>
            <p:ph sz="quarter" idx="12"/>
          </p:nvPr>
        </p:nvSpPr>
        <p:spPr>
          <a:xfrm>
            <a:off x="595993" y="1629394"/>
            <a:ext cx="8145236" cy="4477492"/>
          </a:xfrm>
        </p:spPr>
        <p:txBody>
          <a:bodyPr>
            <a:normAutofit fontScale="92500"/>
          </a:bodyPr>
          <a:lstStyle/>
          <a:p>
            <a:pPr marL="342900" indent="-342900">
              <a:buFont typeface="Arial" panose="020B0604020202020204" pitchFamily="34" charset="0"/>
              <a:buChar char="•"/>
            </a:pPr>
            <a:r>
              <a:rPr lang="en-US" sz="2800" dirty="0" smtClean="0"/>
              <a:t>The activity of </a:t>
            </a:r>
            <a:r>
              <a:rPr lang="en-US" sz="2800" dirty="0" smtClean="0">
                <a:solidFill>
                  <a:srgbClr val="FFFF00"/>
                </a:solidFill>
              </a:rPr>
              <a:t>deliberation is called prudence, or </a:t>
            </a:r>
            <a:r>
              <a:rPr lang="en-US" sz="2800" dirty="0" err="1" smtClean="0">
                <a:solidFill>
                  <a:srgbClr val="FFFF00"/>
                </a:solidFill>
              </a:rPr>
              <a:t>phronesis</a:t>
            </a:r>
            <a:endParaRPr lang="en-US" sz="2800" dirty="0" smtClean="0">
              <a:solidFill>
                <a:srgbClr val="FFFF00"/>
              </a:solidFill>
            </a:endParaRP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solidFill>
                  <a:srgbClr val="FFFF00"/>
                </a:solidFill>
              </a:rPr>
              <a:t>Deciding what is truly good </a:t>
            </a:r>
            <a:r>
              <a:rPr lang="en-US" sz="2800" dirty="0" smtClean="0"/>
              <a:t>for persons and groups based on  objective, honest, caring perspective</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solidFill>
                  <a:srgbClr val="FFFF00"/>
                </a:solidFill>
              </a:rPr>
              <a:t>Morton Thiokol engineer practiced </a:t>
            </a:r>
            <a:r>
              <a:rPr lang="en-US" sz="2800" dirty="0" err="1" smtClean="0">
                <a:solidFill>
                  <a:srgbClr val="FFFF00"/>
                </a:solidFill>
              </a:rPr>
              <a:t>phronesis</a:t>
            </a:r>
            <a:r>
              <a:rPr lang="en-US" sz="2800" dirty="0" smtClean="0">
                <a:solidFill>
                  <a:srgbClr val="FFFF00"/>
                </a:solidFill>
              </a:rPr>
              <a:t> </a:t>
            </a:r>
            <a:r>
              <a:rPr lang="en-US" sz="2800" dirty="0" smtClean="0"/>
              <a:t>in his recommendation of delay</a:t>
            </a:r>
          </a:p>
          <a:p>
            <a:pPr marL="800100" lvl="1" indent="-342900">
              <a:buFont typeface="Arial" panose="020B0604020202020204" pitchFamily="34" charset="0"/>
              <a:buChar char="•"/>
            </a:pPr>
            <a:r>
              <a:rPr lang="en-US" sz="2800" dirty="0" smtClean="0"/>
              <a:t>Technical excellence in analysis of meager data</a:t>
            </a:r>
          </a:p>
          <a:p>
            <a:pPr marL="800100" lvl="1" indent="-342900">
              <a:buFont typeface="Arial" panose="020B0604020202020204" pitchFamily="34" charset="0"/>
              <a:buChar char="•"/>
            </a:pPr>
            <a:r>
              <a:rPr lang="en-US" sz="2800" dirty="0" smtClean="0"/>
              <a:t>Concern for crew and project</a:t>
            </a:r>
          </a:p>
          <a:p>
            <a:pPr lvl="1"/>
            <a:endParaRPr lang="en-US" dirty="0"/>
          </a:p>
        </p:txBody>
      </p:sp>
      <p:sp>
        <p:nvSpPr>
          <p:cNvPr id="8" name="Text Placeholder 7"/>
          <p:cNvSpPr>
            <a:spLocks noGrp="1"/>
          </p:cNvSpPr>
          <p:nvPr>
            <p:ph type="body" sz="quarter" idx="13"/>
          </p:nvPr>
        </p:nvSpPr>
        <p:spPr>
          <a:xfrm>
            <a:off x="606879" y="1137619"/>
            <a:ext cx="7886700" cy="512763"/>
          </a:xfrm>
        </p:spPr>
        <p:txBody>
          <a:bodyPr/>
          <a:lstStyle/>
          <a:p>
            <a:r>
              <a:rPr lang="en-US" dirty="0" smtClean="0"/>
              <a:t>Virtue Ethics</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6814135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28650" y="326913"/>
            <a:ext cx="7886700" cy="886159"/>
          </a:xfrm>
        </p:spPr>
        <p:txBody>
          <a:bodyPr>
            <a:normAutofit fontScale="90000"/>
          </a:bodyPr>
          <a:lstStyle/>
          <a:p>
            <a:r>
              <a:rPr lang="en-US" dirty="0" smtClean="0"/>
              <a:t>Conclusion: Ethics of Person  </a:t>
            </a:r>
            <a:endParaRPr lang="en-US" dirty="0"/>
          </a:p>
        </p:txBody>
      </p:sp>
      <p:sp>
        <p:nvSpPr>
          <p:cNvPr id="7" name="Content Placeholder 6"/>
          <p:cNvSpPr>
            <a:spLocks noGrp="1"/>
          </p:cNvSpPr>
          <p:nvPr>
            <p:ph sz="quarter" idx="12"/>
          </p:nvPr>
        </p:nvSpPr>
        <p:spPr>
          <a:xfrm>
            <a:off x="628650" y="2666993"/>
            <a:ext cx="7886700" cy="2754935"/>
          </a:xfrm>
        </p:spPr>
        <p:txBody>
          <a:bodyPr>
            <a:noAutofit/>
          </a:bodyPr>
          <a:lstStyle/>
          <a:p>
            <a:pPr marL="342900" indent="-342900">
              <a:buFont typeface="Arial" panose="020B0604020202020204" pitchFamily="34" charset="0"/>
              <a:buChar char="•"/>
            </a:pPr>
            <a:r>
              <a:rPr lang="en-US" sz="2800" dirty="0" smtClean="0">
                <a:solidFill>
                  <a:srgbClr val="FFFF00"/>
                </a:solidFill>
              </a:rPr>
              <a:t>Objectivity, Honesty and Care </a:t>
            </a:r>
            <a:r>
              <a:rPr lang="en-US" sz="2800" dirty="0" smtClean="0"/>
              <a:t>are basic virtues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t>Overall virtue is weighted average of the basic variables</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t>Application of the weighting factors is driven by </a:t>
            </a:r>
            <a:r>
              <a:rPr lang="en-US" sz="2800" dirty="0" err="1" smtClean="0">
                <a:solidFill>
                  <a:srgbClr val="FFFF00"/>
                </a:solidFill>
              </a:rPr>
              <a:t>phronesis</a:t>
            </a:r>
            <a:r>
              <a:rPr lang="en-US" sz="2800" dirty="0" smtClean="0">
                <a:solidFill>
                  <a:srgbClr val="FFFF00"/>
                </a:solidFill>
              </a:rPr>
              <a:t> of the investigator</a:t>
            </a:r>
            <a:endParaRPr lang="en-US" sz="2800" dirty="0">
              <a:solidFill>
                <a:srgbClr val="FFFF00"/>
              </a:solidFill>
            </a:endParaRPr>
          </a:p>
        </p:txBody>
      </p:sp>
      <p:sp>
        <p:nvSpPr>
          <p:cNvPr id="8" name="Text Placeholder 7"/>
          <p:cNvSpPr>
            <a:spLocks noGrp="1"/>
          </p:cNvSpPr>
          <p:nvPr>
            <p:ph type="body" sz="quarter" idx="13"/>
          </p:nvPr>
        </p:nvSpPr>
        <p:spPr>
          <a:xfrm>
            <a:off x="573232" y="1221406"/>
            <a:ext cx="7886700" cy="512763"/>
          </a:xfrm>
        </p:spPr>
        <p:txBody>
          <a:bodyPr/>
          <a:lstStyle/>
          <a:p>
            <a:r>
              <a:rPr lang="en-US" dirty="0" smtClean="0"/>
              <a:t>Virtue Ethics</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2090856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68" y="132950"/>
            <a:ext cx="7886700" cy="886159"/>
          </a:xfrm>
        </p:spPr>
        <p:txBody>
          <a:bodyPr/>
          <a:lstStyle/>
          <a:p>
            <a:pPr>
              <a:defRPr/>
            </a:pPr>
            <a:r>
              <a:rPr lang="en-US" dirty="0" smtClean="0"/>
              <a:t>Review the </a:t>
            </a:r>
            <a:r>
              <a:rPr lang="en-US" dirty="0" err="1" smtClean="0"/>
              <a:t>Larom</a:t>
            </a:r>
            <a:r>
              <a:rPr lang="en-US" dirty="0" smtClean="0"/>
              <a:t> Case</a:t>
            </a:r>
            <a:endParaRPr lang="en-US" dirty="0"/>
          </a:p>
        </p:txBody>
      </p:sp>
      <p:sp>
        <p:nvSpPr>
          <p:cNvPr id="44035" name="Content Placeholder 2"/>
          <p:cNvSpPr>
            <a:spLocks noGrp="1"/>
          </p:cNvSpPr>
          <p:nvPr>
            <p:ph sz="quarter" idx="1"/>
          </p:nvPr>
        </p:nvSpPr>
        <p:spPr>
          <a:xfrm>
            <a:off x="457199" y="1062182"/>
            <a:ext cx="8197273" cy="5661891"/>
          </a:xfrm>
        </p:spPr>
        <p:txBody>
          <a:bodyPr>
            <a:normAutofit lnSpcReduction="10000"/>
          </a:bodyPr>
          <a:lstStyle/>
          <a:p>
            <a:r>
              <a:rPr lang="en-US" altLang="en-US" sz="2600" dirty="0" smtClean="0"/>
              <a:t>You were hired at </a:t>
            </a:r>
            <a:r>
              <a:rPr lang="en-US" altLang="en-US" sz="2600" dirty="0" err="1" smtClean="0"/>
              <a:t>Larom</a:t>
            </a:r>
            <a:r>
              <a:rPr lang="en-US" altLang="en-US" sz="2600" dirty="0" smtClean="0"/>
              <a:t> because of your promising research with catalysts as a student at SJSU. </a:t>
            </a:r>
          </a:p>
          <a:p>
            <a:endParaRPr lang="en-US" altLang="en-US" sz="2600" dirty="0" smtClean="0"/>
          </a:p>
          <a:p>
            <a:r>
              <a:rPr lang="en-US" altLang="en-US" sz="2600" dirty="0" smtClean="0"/>
              <a:t>Supervisor, Alex Smith, announces that your unit must make a recommendation within next two days on which catalyst should be used in processing a major product. </a:t>
            </a:r>
          </a:p>
          <a:p>
            <a:endParaRPr lang="en-US" altLang="en-US" sz="2600" dirty="0" smtClean="0"/>
          </a:p>
          <a:p>
            <a:r>
              <a:rPr lang="en-US" altLang="en-US" sz="2600" dirty="0" smtClean="0"/>
              <a:t>The overwhelming consensus of the engineers in your unit, based on many years of experience, is that catalyst A is best for the job. </a:t>
            </a:r>
          </a:p>
          <a:p>
            <a:endParaRPr lang="en-US" altLang="en-US" sz="2600" dirty="0" smtClean="0"/>
          </a:p>
          <a:p>
            <a:r>
              <a:rPr lang="en-US" altLang="en-US" sz="2600" dirty="0" smtClean="0"/>
              <a:t>Your research provides preliminary evidence that catalyst B might be more reliable, more efficient, and considerably less costly. </a:t>
            </a:r>
          </a:p>
        </p:txBody>
      </p:sp>
    </p:spTree>
    <p:extLst>
      <p:ext uri="{BB962C8B-B14F-4D97-AF65-F5344CB8AC3E}">
        <p14:creationId xmlns:p14="http://schemas.microsoft.com/office/powerpoint/2010/main" val="669898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666750"/>
          </a:xfrm>
        </p:spPr>
        <p:txBody>
          <a:bodyPr>
            <a:normAutofit fontScale="90000"/>
          </a:bodyPr>
          <a:lstStyle/>
          <a:p>
            <a:pPr>
              <a:defRPr/>
            </a:pPr>
            <a:r>
              <a:rPr lang="en-US" dirty="0" smtClean="0"/>
              <a:t>Review the </a:t>
            </a:r>
            <a:r>
              <a:rPr lang="en-US" dirty="0" err="1" smtClean="0"/>
              <a:t>Larom</a:t>
            </a:r>
            <a:r>
              <a:rPr lang="en-US" dirty="0" smtClean="0"/>
              <a:t> Case</a:t>
            </a:r>
            <a:endParaRPr lang="en-US" dirty="0"/>
          </a:p>
        </p:txBody>
      </p:sp>
      <p:sp>
        <p:nvSpPr>
          <p:cNvPr id="45059" name="Content Placeholder 2"/>
          <p:cNvSpPr>
            <a:spLocks noGrp="1"/>
          </p:cNvSpPr>
          <p:nvPr>
            <p:ph sz="quarter" idx="1"/>
          </p:nvPr>
        </p:nvSpPr>
        <p:spPr>
          <a:xfrm>
            <a:off x="457199" y="1050925"/>
            <a:ext cx="8308109" cy="5580784"/>
          </a:xfrm>
        </p:spPr>
        <p:txBody>
          <a:bodyPr>
            <a:normAutofit/>
          </a:bodyPr>
          <a:lstStyle/>
          <a:p>
            <a:r>
              <a:rPr lang="en-US" altLang="en-US" dirty="0" smtClean="0"/>
              <a:t>You ask if the recommendation can be delayed a month to see if firmer evidence can be found. </a:t>
            </a:r>
          </a:p>
          <a:p>
            <a:r>
              <a:rPr lang="en-US" altLang="en-US" dirty="0" smtClean="0"/>
              <a:t>Alex asks you to write up the report, leaving out the preliminary data about catalyst B. </a:t>
            </a:r>
          </a:p>
          <a:p>
            <a:r>
              <a:rPr lang="en-US" altLang="en-US" dirty="0" smtClean="0"/>
              <a:t>He says, “we've already taken too much time on this project. … we have to be decisive--and we have to look decisive …Besides, we've had a lot of experience in this area." </a:t>
            </a:r>
          </a:p>
          <a:p>
            <a:r>
              <a:rPr lang="en-US" altLang="en-US" dirty="0" smtClean="0"/>
              <a:t>You have no desire to challenge your colleagues. You don't necessarily disagree with them about which catalyst is best. BUT you wish you had been given more time to work on catalyst B and feel uncomfortable about leaving the preliminary data out of the report. </a:t>
            </a:r>
          </a:p>
          <a:p>
            <a:endParaRPr lang="en-US" altLang="en-US" dirty="0"/>
          </a:p>
          <a:p>
            <a:pPr marL="457200" indent="-457200">
              <a:buAutoNum type="alphaUcPeriod"/>
            </a:pPr>
            <a:r>
              <a:rPr lang="en-US" altLang="en-US" dirty="0" smtClean="0">
                <a:solidFill>
                  <a:srgbClr val="FFFF00"/>
                </a:solidFill>
              </a:rPr>
              <a:t>How do you rate Alex’s Virtue Ethics? :  Objectivity, Honesty, Caring </a:t>
            </a:r>
          </a:p>
          <a:p>
            <a:pPr marL="457200" indent="-457200">
              <a:buAutoNum type="alphaUcPeriod"/>
            </a:pPr>
            <a:r>
              <a:rPr lang="en-US" altLang="en-US" dirty="0" smtClean="0">
                <a:solidFill>
                  <a:srgbClr val="FFFF00"/>
                </a:solidFill>
              </a:rPr>
              <a:t>What is your most ethical and practical course of action?</a:t>
            </a:r>
          </a:p>
          <a:p>
            <a:endParaRPr lang="en-US" altLang="en-US" dirty="0" smtClean="0"/>
          </a:p>
        </p:txBody>
      </p:sp>
    </p:spTree>
    <p:extLst>
      <p:ext uri="{BB962C8B-B14F-4D97-AF65-F5344CB8AC3E}">
        <p14:creationId xmlns:p14="http://schemas.microsoft.com/office/powerpoint/2010/main" val="7586420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469" y="197604"/>
            <a:ext cx="7886700" cy="886159"/>
          </a:xfrm>
        </p:spPr>
        <p:txBody>
          <a:bodyPr/>
          <a:lstStyle/>
          <a:p>
            <a:r>
              <a:rPr lang="en-US" dirty="0" smtClean="0"/>
              <a:t>Extra Credit Opportunity</a:t>
            </a:r>
            <a:endParaRPr lang="en-US" dirty="0"/>
          </a:p>
        </p:txBody>
      </p:sp>
      <p:sp>
        <p:nvSpPr>
          <p:cNvPr id="3" name="Content Placeholder 2"/>
          <p:cNvSpPr>
            <a:spLocks noGrp="1"/>
          </p:cNvSpPr>
          <p:nvPr>
            <p:ph idx="1"/>
          </p:nvPr>
        </p:nvSpPr>
        <p:spPr>
          <a:xfrm>
            <a:off x="662131" y="1237673"/>
            <a:ext cx="7886700" cy="5292436"/>
          </a:xfrm>
        </p:spPr>
        <p:txBody>
          <a:bodyPr>
            <a:noAutofit/>
          </a:bodyPr>
          <a:lstStyle/>
          <a:p>
            <a:r>
              <a:rPr lang="en-US" sz="2400" dirty="0" smtClean="0"/>
              <a:t>-Up to 10 Total points applied to In-Class Grade </a:t>
            </a:r>
          </a:p>
          <a:p>
            <a:r>
              <a:rPr lang="en-US" sz="2400" dirty="0" smtClean="0"/>
              <a:t>-Attend one of three presentations and provide 300 word </a:t>
            </a:r>
            <a:r>
              <a:rPr lang="en-US" sz="2400" dirty="0" err="1" smtClean="0"/>
              <a:t>writeup</a:t>
            </a:r>
            <a:r>
              <a:rPr lang="en-US" sz="2400" dirty="0" smtClean="0"/>
              <a:t> (ONLY ONE EXTRA CREDIT; identify </a:t>
            </a:r>
            <a:r>
              <a:rPr lang="en-US" sz="2400" dirty="0"/>
              <a:t>in the title of your submission)</a:t>
            </a:r>
          </a:p>
          <a:p>
            <a:r>
              <a:rPr lang="en-US" sz="2400" dirty="0" smtClean="0"/>
              <a:t> </a:t>
            </a:r>
          </a:p>
          <a:p>
            <a:r>
              <a:rPr lang="en-US" sz="2400" dirty="0" smtClean="0"/>
              <a:t>-Total points available</a:t>
            </a:r>
          </a:p>
          <a:p>
            <a:r>
              <a:rPr lang="en-US" sz="2400" dirty="0"/>
              <a:t>	</a:t>
            </a:r>
            <a:r>
              <a:rPr lang="en-US" sz="2400" dirty="0" smtClean="0"/>
              <a:t>-Up to 7 points for informational </a:t>
            </a:r>
            <a:r>
              <a:rPr lang="en-US" sz="2400" dirty="0" err="1" smtClean="0"/>
              <a:t>writeup</a:t>
            </a:r>
            <a:r>
              <a:rPr lang="en-US" sz="2400" dirty="0" smtClean="0"/>
              <a:t> (from video or in person) </a:t>
            </a:r>
          </a:p>
          <a:p>
            <a:r>
              <a:rPr lang="en-US" sz="2400" dirty="0"/>
              <a:t>	</a:t>
            </a:r>
            <a:r>
              <a:rPr lang="en-US" sz="2400" dirty="0" smtClean="0"/>
              <a:t>-Total of 10 available for </a:t>
            </a:r>
            <a:r>
              <a:rPr lang="en-US" sz="2400" dirty="0" smtClean="0">
                <a:solidFill>
                  <a:srgbClr val="FFFF00"/>
                </a:solidFill>
              </a:rPr>
              <a:t>in person attendance </a:t>
            </a:r>
            <a:r>
              <a:rPr lang="en-US" sz="2400" dirty="0" smtClean="0"/>
              <a:t>(requires submission of code received at the seminar-be there a bit early to avoid being “closed out”)</a:t>
            </a:r>
          </a:p>
          <a:p>
            <a:r>
              <a:rPr lang="en-US" sz="2400" dirty="0" smtClean="0"/>
              <a:t>-</a:t>
            </a:r>
            <a:r>
              <a:rPr lang="en-US" sz="2400" dirty="0" smtClean="0">
                <a:solidFill>
                  <a:srgbClr val="FFFF00"/>
                </a:solidFill>
              </a:rPr>
              <a:t>Post per instructions on  Canvas by assigned due date</a:t>
            </a:r>
          </a:p>
        </p:txBody>
      </p:sp>
    </p:spTree>
    <p:extLst>
      <p:ext uri="{BB962C8B-B14F-4D97-AF65-F5344CB8AC3E}">
        <p14:creationId xmlns:p14="http://schemas.microsoft.com/office/powerpoint/2010/main" val="34433203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6879" y="289968"/>
            <a:ext cx="7886700" cy="886159"/>
          </a:xfrm>
        </p:spPr>
        <p:txBody>
          <a:bodyPr/>
          <a:lstStyle/>
          <a:p>
            <a:r>
              <a:rPr lang="en-US" dirty="0" smtClean="0"/>
              <a:t>Challenger Disaster</a:t>
            </a:r>
            <a:endParaRPr lang="en-US" dirty="0"/>
          </a:p>
        </p:txBody>
      </p:sp>
      <p:sp>
        <p:nvSpPr>
          <p:cNvPr id="7" name="Content Placeholder 6"/>
          <p:cNvSpPr>
            <a:spLocks noGrp="1"/>
          </p:cNvSpPr>
          <p:nvPr>
            <p:ph sz="quarter" idx="12"/>
          </p:nvPr>
        </p:nvSpPr>
        <p:spPr>
          <a:xfrm>
            <a:off x="628650" y="1230086"/>
            <a:ext cx="7886700" cy="4408713"/>
          </a:xfrm>
        </p:spPr>
        <p:txBody>
          <a:bodyPr>
            <a:normAutofit/>
          </a:bodyPr>
          <a:lstStyle/>
          <a:p>
            <a:r>
              <a:rPr lang="en-US" sz="2400" dirty="0" smtClean="0"/>
              <a:t>-Virtue ethics displayed by some involved </a:t>
            </a:r>
          </a:p>
          <a:p>
            <a:r>
              <a:rPr lang="en-US" sz="2400" dirty="0" smtClean="0"/>
              <a:t>-Ignored by others</a:t>
            </a:r>
          </a:p>
          <a:p>
            <a:endParaRPr lang="en-US" sz="2400" dirty="0"/>
          </a:p>
          <a:p>
            <a:endParaRPr lang="en-US" sz="2400" dirty="0" smtClean="0"/>
          </a:p>
          <a:p>
            <a:r>
              <a:rPr lang="en-US" sz="2400" dirty="0" smtClean="0">
                <a:solidFill>
                  <a:srgbClr val="FFFF00"/>
                </a:solidFill>
                <a:hlinkClick r:id="rId2" action="ppaction://hlinkfile"/>
              </a:rPr>
              <a:t>Video Clip</a:t>
            </a:r>
            <a:endParaRPr lang="en-US" sz="2400" dirty="0">
              <a:solidFill>
                <a:srgbClr val="FFFF00"/>
              </a:solidFill>
            </a:endParaRPr>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1550644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022" y="270717"/>
            <a:ext cx="7886700" cy="886159"/>
          </a:xfrm>
        </p:spPr>
        <p:txBody>
          <a:bodyPr>
            <a:normAutofit fontScale="90000"/>
          </a:bodyPr>
          <a:lstStyle/>
          <a:p>
            <a:pPr algn="ctr"/>
            <a:r>
              <a:rPr lang="en-US" dirty="0" smtClean="0"/>
              <a:t>Makeup Class for Missed Sep 24, 2019 Session</a:t>
            </a:r>
            <a:endParaRPr lang="en-US" dirty="0"/>
          </a:p>
        </p:txBody>
      </p:sp>
      <p:sp>
        <p:nvSpPr>
          <p:cNvPr id="3" name="Content Placeholder 2"/>
          <p:cNvSpPr>
            <a:spLocks noGrp="1"/>
          </p:cNvSpPr>
          <p:nvPr>
            <p:ph idx="1"/>
          </p:nvPr>
        </p:nvSpPr>
        <p:spPr>
          <a:xfrm>
            <a:off x="647900" y="1502114"/>
            <a:ext cx="7886700" cy="4991050"/>
          </a:xfrm>
        </p:spPr>
        <p:txBody>
          <a:bodyPr>
            <a:normAutofit/>
          </a:bodyPr>
          <a:lstStyle/>
          <a:p>
            <a:r>
              <a:rPr lang="en-US" dirty="0" smtClean="0"/>
              <a:t>Makeup Class Options for team (to be finalized by EE </a:t>
            </a:r>
            <a:r>
              <a:rPr lang="en-US" dirty="0" err="1" smtClean="0"/>
              <a:t>dept</a:t>
            </a:r>
            <a:r>
              <a:rPr lang="en-US" dirty="0" smtClean="0"/>
              <a:t>):</a:t>
            </a:r>
          </a:p>
          <a:p>
            <a:r>
              <a:rPr lang="en-US" dirty="0" smtClean="0"/>
              <a:t>Choices---</a:t>
            </a:r>
          </a:p>
          <a:p>
            <a:endParaRPr lang="en-US" dirty="0" smtClean="0"/>
          </a:p>
          <a:p>
            <a:r>
              <a:rPr lang="en-US" dirty="0" smtClean="0"/>
              <a:t>-4:30 pm Wed, Oct 2</a:t>
            </a:r>
          </a:p>
          <a:p>
            <a:r>
              <a:rPr lang="en-US" dirty="0" smtClean="0"/>
              <a:t>-6:00 pm Wed, Oct 2</a:t>
            </a:r>
          </a:p>
          <a:p>
            <a:r>
              <a:rPr lang="en-US" dirty="0" smtClean="0"/>
              <a:t>-7:30 pm Wed, Oct 2</a:t>
            </a:r>
          </a:p>
          <a:p>
            <a:endParaRPr lang="en-US" dirty="0"/>
          </a:p>
          <a:p>
            <a:endParaRPr lang="en-US" dirty="0" smtClean="0"/>
          </a:p>
          <a:p>
            <a:r>
              <a:rPr lang="en-US" dirty="0" smtClean="0"/>
              <a:t>To be clear, </a:t>
            </a:r>
            <a:r>
              <a:rPr lang="en-US" dirty="0" smtClean="0">
                <a:solidFill>
                  <a:srgbClr val="FFFF00"/>
                </a:solidFill>
              </a:rPr>
              <a:t>Class will be </a:t>
            </a:r>
            <a:r>
              <a:rPr lang="en-US" dirty="0" err="1" smtClean="0">
                <a:solidFill>
                  <a:srgbClr val="FFFF00"/>
                </a:solidFill>
              </a:rPr>
              <a:t>Tu</a:t>
            </a:r>
            <a:r>
              <a:rPr lang="en-US" dirty="0" smtClean="0">
                <a:solidFill>
                  <a:srgbClr val="FFFF00"/>
                </a:solidFill>
              </a:rPr>
              <a:t> (Oct 1), W (Oct 2), and Thu (Oct 3) if cleared by Saturday, Sep 28 </a:t>
            </a:r>
            <a:r>
              <a:rPr lang="en-US" dirty="0" smtClean="0"/>
              <a:t>(note to be sent via Canvas Announcement</a:t>
            </a:r>
            <a:r>
              <a:rPr lang="en-US" dirty="0" smtClean="0"/>
              <a:t>).  If not cleared by Sep 28, makeup class will be held at a future Wed </a:t>
            </a:r>
            <a:r>
              <a:rPr lang="en-US" dirty="0" smtClean="0"/>
              <a:t>at a location to be announced via Canvas</a:t>
            </a:r>
            <a:endParaRPr lang="en-US" dirty="0"/>
          </a:p>
        </p:txBody>
      </p:sp>
    </p:spTree>
    <p:extLst>
      <p:ext uri="{BB962C8B-B14F-4D97-AF65-F5344CB8AC3E}">
        <p14:creationId xmlns:p14="http://schemas.microsoft.com/office/powerpoint/2010/main" val="30380649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Warning</a:t>
            </a:r>
            <a:endParaRPr lang="en-US" dirty="0"/>
          </a:p>
        </p:txBody>
      </p:sp>
      <p:sp>
        <p:nvSpPr>
          <p:cNvPr id="3" name="Content Placeholder 2"/>
          <p:cNvSpPr>
            <a:spLocks noGrp="1"/>
          </p:cNvSpPr>
          <p:nvPr>
            <p:ph idx="1"/>
          </p:nvPr>
        </p:nvSpPr>
        <p:spPr>
          <a:xfrm>
            <a:off x="570898" y="2252884"/>
            <a:ext cx="7886700" cy="2793963"/>
          </a:xfrm>
        </p:spPr>
        <p:txBody>
          <a:bodyPr>
            <a:normAutofit lnSpcReduction="10000"/>
          </a:bodyPr>
          <a:lstStyle/>
          <a:p>
            <a:r>
              <a:rPr lang="en-US" dirty="0" smtClean="0"/>
              <a:t>-In Class writing exercise within next two weeks </a:t>
            </a:r>
            <a:r>
              <a:rPr lang="en-US" dirty="0" smtClean="0"/>
              <a:t>(now down to     Oct </a:t>
            </a:r>
            <a:r>
              <a:rPr lang="en-US" dirty="0" smtClean="0"/>
              <a:t>1 or 3)</a:t>
            </a:r>
          </a:p>
          <a:p>
            <a:endParaRPr lang="en-US" dirty="0"/>
          </a:p>
          <a:p>
            <a:r>
              <a:rPr lang="en-US" dirty="0" smtClean="0"/>
              <a:t>-May be at BEGINNING of class with 30 min allowed INCLUDING Instructions (which begin promptly at 4:30pm or 7:30pm)</a:t>
            </a:r>
          </a:p>
          <a:p>
            <a:endParaRPr lang="en-US" dirty="0"/>
          </a:p>
          <a:p>
            <a:r>
              <a:rPr lang="en-US" dirty="0" smtClean="0"/>
              <a:t>-Attend your own section unless granted permission at least 24 hours in advance</a:t>
            </a:r>
          </a:p>
          <a:p>
            <a:endParaRPr lang="en-US" dirty="0"/>
          </a:p>
          <a:p>
            <a:endParaRPr lang="en-US" dirty="0" smtClean="0"/>
          </a:p>
        </p:txBody>
      </p:sp>
    </p:spTree>
    <p:extLst>
      <p:ext uri="{BB962C8B-B14F-4D97-AF65-F5344CB8AC3E}">
        <p14:creationId xmlns:p14="http://schemas.microsoft.com/office/powerpoint/2010/main" val="13150977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1782" y="1579419"/>
            <a:ext cx="5477163" cy="4003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41745" y="175690"/>
            <a:ext cx="8423564" cy="1200329"/>
          </a:xfrm>
          <a:prstGeom prst="rect">
            <a:avLst/>
          </a:prstGeom>
          <a:noFill/>
        </p:spPr>
        <p:txBody>
          <a:bodyPr wrap="square" rtlCol="0">
            <a:spAutoFit/>
          </a:bodyPr>
          <a:lstStyle/>
          <a:p>
            <a:pPr algn="ctr"/>
            <a:r>
              <a:rPr lang="en-US" sz="3600" dirty="0" err="1" smtClean="0">
                <a:solidFill>
                  <a:schemeClr val="bg1"/>
                </a:solidFill>
              </a:rPr>
              <a:t>BlockChain</a:t>
            </a:r>
            <a:r>
              <a:rPr lang="en-US" sz="3600" dirty="0" smtClean="0">
                <a:solidFill>
                  <a:schemeClr val="bg1"/>
                </a:solidFill>
              </a:rPr>
              <a:t> “Gadget Descriptions in Grading Process”</a:t>
            </a:r>
            <a:endParaRPr lang="en-US" sz="3600" dirty="0">
              <a:solidFill>
                <a:schemeClr val="bg1"/>
              </a:solidFill>
            </a:endParaRPr>
          </a:p>
        </p:txBody>
      </p:sp>
      <p:sp>
        <p:nvSpPr>
          <p:cNvPr id="3" name="TextBox 2"/>
          <p:cNvSpPr txBox="1"/>
          <p:nvPr/>
        </p:nvSpPr>
        <p:spPr>
          <a:xfrm>
            <a:off x="1191491" y="6243782"/>
            <a:ext cx="6954982" cy="369332"/>
          </a:xfrm>
          <a:prstGeom prst="rect">
            <a:avLst/>
          </a:prstGeom>
          <a:noFill/>
        </p:spPr>
        <p:txBody>
          <a:bodyPr wrap="square" rtlCol="0">
            <a:spAutoFit/>
          </a:bodyPr>
          <a:lstStyle/>
          <a:p>
            <a:pPr algn="ctr"/>
            <a:r>
              <a:rPr lang="en-US" dirty="0" smtClean="0">
                <a:solidFill>
                  <a:schemeClr val="bg1"/>
                </a:solidFill>
              </a:rPr>
              <a:t>To be completed with feedback before Midterm Draft Exercise</a:t>
            </a:r>
            <a:endParaRPr lang="en-US" dirty="0">
              <a:solidFill>
                <a:schemeClr val="bg1"/>
              </a:solidFill>
            </a:endParaRPr>
          </a:p>
        </p:txBody>
      </p:sp>
    </p:spTree>
    <p:extLst>
      <p:ext uri="{BB962C8B-B14F-4D97-AF65-F5344CB8AC3E}">
        <p14:creationId xmlns:p14="http://schemas.microsoft.com/office/powerpoint/2010/main" val="15570160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09613944"/>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solidFill>
                            <a:schemeClr val="tx1"/>
                          </a:solidFill>
                        </a:rPr>
                        <a:t>9.26.19</a:t>
                      </a:r>
                      <a:endParaRPr lang="en-US" sz="1800" dirty="0">
                        <a:solidFill>
                          <a:schemeClr val="tx1"/>
                        </a:solidFill>
                      </a:endParaRPr>
                    </a:p>
                  </a:txBody>
                  <a:tcPr>
                    <a:solidFill>
                      <a:schemeClr val="bg1"/>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rgbClr val="CC66FF"/>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10.10.19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11.7.19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10.22.19</a:t>
                      </a:r>
                      <a:endParaRPr lang="en-US" sz="1800" dirty="0"/>
                    </a:p>
                  </a:txBody>
                  <a:tcPr>
                    <a:solidFill>
                      <a:srgbClr val="FFFF00"/>
                    </a:solidFill>
                  </a:tcPr>
                </a:tc>
                <a:tc>
                  <a:txBody>
                    <a:bodyPr/>
                    <a:lstStyle/>
                    <a:p>
                      <a:r>
                        <a:rPr lang="en-US" dirty="0" smtClean="0"/>
                        <a:t>11.14.19</a:t>
                      </a:r>
                      <a:endParaRPr lang="en-US" dirty="0"/>
                    </a:p>
                  </a:txBody>
                  <a:tcPr>
                    <a:solidFill>
                      <a:srgbClr val="CC66FF"/>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27986907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2975" y="1731818"/>
            <a:ext cx="7886700" cy="4715164"/>
          </a:xfrm>
        </p:spPr>
        <p:txBody>
          <a:bodyPr>
            <a:normAutofit fontScale="92500" lnSpcReduction="10000"/>
          </a:bodyPr>
          <a:lstStyle/>
          <a:p>
            <a:r>
              <a:rPr lang="en-US" dirty="0" smtClean="0"/>
              <a:t>The First 5 Page Report will be a </a:t>
            </a:r>
            <a:r>
              <a:rPr lang="en-US" dirty="0" smtClean="0">
                <a:solidFill>
                  <a:srgbClr val="FFFF00"/>
                </a:solidFill>
              </a:rPr>
              <a:t>Proposal/Business Plan </a:t>
            </a:r>
            <a:r>
              <a:rPr lang="en-US" dirty="0" smtClean="0"/>
              <a:t>focused on adding a new product to the product line or entering a new area </a:t>
            </a:r>
          </a:p>
          <a:p>
            <a:r>
              <a:rPr lang="en-US" dirty="0"/>
              <a:t>	</a:t>
            </a:r>
            <a:r>
              <a:rPr lang="en-US" dirty="0" smtClean="0"/>
              <a:t>-</a:t>
            </a:r>
            <a:r>
              <a:rPr lang="en-US" dirty="0" smtClean="0">
                <a:solidFill>
                  <a:srgbClr val="FFFF00"/>
                </a:solidFill>
              </a:rPr>
              <a:t>Target audience is “your boss” </a:t>
            </a:r>
            <a:r>
              <a:rPr lang="en-US" dirty="0" smtClean="0"/>
              <a:t>who wants to get the project approved</a:t>
            </a:r>
          </a:p>
          <a:p>
            <a:r>
              <a:rPr lang="en-US" dirty="0"/>
              <a:t>	</a:t>
            </a:r>
            <a:r>
              <a:rPr lang="en-US" dirty="0" smtClean="0"/>
              <a:t>-Arm her/him with the </a:t>
            </a:r>
            <a:r>
              <a:rPr lang="en-US" dirty="0" smtClean="0">
                <a:solidFill>
                  <a:srgbClr val="FFFF00"/>
                </a:solidFill>
              </a:rPr>
              <a:t>convincing approach and supporting facts</a:t>
            </a:r>
            <a:r>
              <a:rPr lang="en-US" dirty="0" smtClean="0"/>
              <a:t> to get the project moving</a:t>
            </a:r>
          </a:p>
          <a:p>
            <a:r>
              <a:rPr lang="en-US" dirty="0"/>
              <a:t>	</a:t>
            </a:r>
            <a:r>
              <a:rPr lang="en-US" dirty="0" smtClean="0"/>
              <a:t>-Topic areas suggested, but specific paper topic should be put forth by the student</a:t>
            </a:r>
          </a:p>
          <a:p>
            <a:r>
              <a:rPr lang="en-US" dirty="0"/>
              <a:t>	</a:t>
            </a:r>
            <a:endParaRPr lang="en-US" dirty="0" smtClean="0"/>
          </a:p>
          <a:p>
            <a:r>
              <a:rPr lang="en-US" dirty="0" smtClean="0"/>
              <a:t>Submit candidate topic </a:t>
            </a:r>
            <a:r>
              <a:rPr lang="en-US" dirty="0" err="1" smtClean="0"/>
              <a:t>writeup</a:t>
            </a:r>
            <a:r>
              <a:rPr lang="en-US" dirty="0" smtClean="0"/>
              <a:t> (600 words) for approval by </a:t>
            </a:r>
            <a:r>
              <a:rPr lang="en-US" b="1" dirty="0" smtClean="0">
                <a:solidFill>
                  <a:srgbClr val="FFFF00"/>
                </a:solidFill>
              </a:rPr>
              <a:t>Sep 12 </a:t>
            </a:r>
            <a:r>
              <a:rPr lang="en-US" dirty="0" smtClean="0">
                <a:solidFill>
                  <a:srgbClr val="FFFF00"/>
                </a:solidFill>
              </a:rPr>
              <a:t>(Approval Comments provided via Canvas by Sep 19)</a:t>
            </a:r>
          </a:p>
          <a:p>
            <a:endParaRPr lang="en-US" dirty="0"/>
          </a:p>
          <a:p>
            <a:r>
              <a:rPr lang="en-US" dirty="0" smtClean="0"/>
              <a:t>Develop interim deliverables per Canvas schedule</a:t>
            </a:r>
          </a:p>
          <a:p>
            <a:pPr>
              <a:buNone/>
            </a:pPr>
            <a:endParaRPr lang="en-US" dirty="0" smtClean="0"/>
          </a:p>
          <a:p>
            <a:r>
              <a:rPr lang="en-US" dirty="0" smtClean="0"/>
              <a:t>Scheduled final submission is </a:t>
            </a:r>
            <a:r>
              <a:rPr lang="en-US" dirty="0" smtClean="0">
                <a:solidFill>
                  <a:srgbClr val="FFFF00"/>
                </a:solidFill>
              </a:rPr>
              <a:t>Oct 22</a:t>
            </a:r>
            <a:endParaRPr lang="en-US" dirty="0">
              <a:solidFill>
                <a:srgbClr val="FFFF00"/>
              </a:solidFill>
            </a:endParaRPr>
          </a:p>
        </p:txBody>
      </p:sp>
      <p:sp>
        <p:nvSpPr>
          <p:cNvPr id="2" name="Title 1"/>
          <p:cNvSpPr>
            <a:spLocks noGrp="1"/>
          </p:cNvSpPr>
          <p:nvPr>
            <p:ph type="title"/>
          </p:nvPr>
        </p:nvSpPr>
        <p:spPr>
          <a:xfrm>
            <a:off x="617765" y="355282"/>
            <a:ext cx="7886700" cy="886159"/>
          </a:xfrm>
        </p:spPr>
        <p:txBody>
          <a:bodyPr>
            <a:normAutofit fontScale="90000"/>
          </a:bodyPr>
          <a:lstStyle/>
          <a:p>
            <a:pPr algn="ctr"/>
            <a:r>
              <a:rPr lang="en-US" dirty="0" smtClean="0"/>
              <a:t>Midterm: First 5 Page Report</a:t>
            </a:r>
            <a:br>
              <a:rPr lang="en-US" dirty="0" smtClean="0"/>
            </a:br>
            <a:endParaRPr lang="en-US" dirty="0"/>
          </a:p>
        </p:txBody>
      </p:sp>
    </p:spTree>
    <p:extLst>
      <p:ext uri="{BB962C8B-B14F-4D97-AF65-F5344CB8AC3E}">
        <p14:creationId xmlns:p14="http://schemas.microsoft.com/office/powerpoint/2010/main" val="1884722528"/>
      </p:ext>
    </p:extLst>
  </p:cSld>
  <p:clrMapOvr>
    <a:masterClrMapping/>
  </p:clrMapOvr>
  <mc:AlternateContent xmlns:mc="http://schemas.openxmlformats.org/markup-compatibility/2006" xmlns:p14="http://schemas.microsoft.com/office/powerpoint/2010/main">
    <mc:Choice Requires="p14">
      <p:transition spd="slow" p14:dur="2000" advClick="0" advTm="6150"/>
    </mc:Choice>
    <mc:Fallback xmlns="">
      <p:transition spd="slow" advClick="0" advTm="6150"/>
    </mc:Fallback>
  </mc:AlternateContent>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DB126CB-D441-464B-B99B-340F3E68FEA0}"/>
    </a:ext>
  </a:extLst>
</a:theme>
</file>

<file path=ppt/theme/theme10.xml><?xml version="1.0" encoding="utf-8"?>
<a:theme xmlns:a="http://schemas.openxmlformats.org/drawingml/2006/main" name="1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1.xml><?xml version="1.0" encoding="utf-8"?>
<a:theme xmlns:a="http://schemas.openxmlformats.org/drawingml/2006/main" name="2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11481</TotalTime>
  <Words>1651</Words>
  <Application>Microsoft Office PowerPoint</Application>
  <PresentationFormat>On-screen Show (4:3)</PresentationFormat>
  <Paragraphs>355</Paragraphs>
  <Slides>40</Slides>
  <Notes>1</Notes>
  <HiddenSlides>0</HiddenSlides>
  <MMClips>0</MMClips>
  <ScaleCrop>false</ScaleCrop>
  <HeadingPairs>
    <vt:vector size="6" baseType="variant">
      <vt:variant>
        <vt:lpstr>Fonts Used</vt:lpstr>
      </vt:variant>
      <vt:variant>
        <vt:i4>5</vt:i4>
      </vt:variant>
      <vt:variant>
        <vt:lpstr>Theme</vt:lpstr>
      </vt:variant>
      <vt:variant>
        <vt:i4>11</vt:i4>
      </vt:variant>
      <vt:variant>
        <vt:lpstr>Slide Titles</vt:lpstr>
      </vt:variant>
      <vt:variant>
        <vt:i4>40</vt:i4>
      </vt:variant>
    </vt:vector>
  </HeadingPairs>
  <TitlesOfParts>
    <vt:vector size="56" baseType="lpstr">
      <vt:lpstr>Arial</vt:lpstr>
      <vt:lpstr>Calibri</vt:lpstr>
      <vt:lpstr>SJSU Spartan Bold</vt:lpstr>
      <vt:lpstr>Helvetica Neue</vt:lpstr>
      <vt:lpstr>SJSU Spartan Regular</vt:lpstr>
      <vt:lpstr>SJSU-Standard-PPT (5)</vt:lpstr>
      <vt:lpstr>Cover Slides</vt:lpstr>
      <vt:lpstr>Title Slides</vt:lpstr>
      <vt:lpstr>Bumper Slides</vt:lpstr>
      <vt:lpstr>Section Headers</vt:lpstr>
      <vt:lpstr>White Content Slides</vt:lpstr>
      <vt:lpstr>Blue Content Slides</vt:lpstr>
      <vt:lpstr>Image Slides</vt:lpstr>
      <vt:lpstr>Charts</vt:lpstr>
      <vt:lpstr>1_Blue Content Slides</vt:lpstr>
      <vt:lpstr>2_Blue Content Slides</vt:lpstr>
      <vt:lpstr>EE 295</vt:lpstr>
      <vt:lpstr>PowerPoint Presentation</vt:lpstr>
      <vt:lpstr>PowerPoint Presentation</vt:lpstr>
      <vt:lpstr>Extra Credit Opportunity</vt:lpstr>
      <vt:lpstr>Makeup Class for Missed Sep 24, 2019 Session</vt:lpstr>
      <vt:lpstr>Fair Warning</vt:lpstr>
      <vt:lpstr>PowerPoint Presentation</vt:lpstr>
      <vt:lpstr>Semester Major Items…..(subject to modification)</vt:lpstr>
      <vt:lpstr>Midterm: First 5 Page Report </vt:lpstr>
      <vt:lpstr>Midterm Paper Rubric</vt:lpstr>
      <vt:lpstr>A Progressive Process</vt:lpstr>
      <vt:lpstr>Midterm-Related Abstract/Expanded Outline </vt:lpstr>
      <vt:lpstr>Outline of a Business Plan      </vt:lpstr>
      <vt:lpstr>First 5 page Proposal A Concise version  of a Business Plan      </vt:lpstr>
      <vt:lpstr>Midterm-Research Assignment For Oct 1: </vt:lpstr>
      <vt:lpstr>Midterm Research Submission</vt:lpstr>
      <vt:lpstr>IEEE Author Center</vt:lpstr>
      <vt:lpstr>IEEE Citations (For  both Midterm and  Final) Wikipedia is not an acceptable source above Middle School </vt:lpstr>
      <vt:lpstr>IEEE Citations</vt:lpstr>
      <vt:lpstr>IEEE Citations</vt:lpstr>
      <vt:lpstr>IEEE Citations</vt:lpstr>
      <vt:lpstr>IEEE Citations</vt:lpstr>
      <vt:lpstr>IEEE Citations</vt:lpstr>
      <vt:lpstr>IEEE Citations</vt:lpstr>
      <vt:lpstr>IEEE Citations</vt:lpstr>
      <vt:lpstr>IEEE Citations</vt:lpstr>
      <vt:lpstr>IEEE Citations</vt:lpstr>
      <vt:lpstr>PowerPoint Presentation</vt:lpstr>
      <vt:lpstr>PowerPoint Presentation</vt:lpstr>
      <vt:lpstr>Ethics and Morality</vt:lpstr>
      <vt:lpstr>The Virtuous (Reflective) Agent</vt:lpstr>
      <vt:lpstr>Practice of Virtue Ethics</vt:lpstr>
      <vt:lpstr>Objectivity </vt:lpstr>
      <vt:lpstr>Honesty</vt:lpstr>
      <vt:lpstr>Care </vt:lpstr>
      <vt:lpstr>Phronesis and Reflective Virtue </vt:lpstr>
      <vt:lpstr>Conclusion: Ethics of Person  </vt:lpstr>
      <vt:lpstr>Review the Larom Case</vt:lpstr>
      <vt:lpstr>Review the Larom Case</vt:lpstr>
      <vt:lpstr>Challenger Disaster</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197</cp:revision>
  <cp:lastPrinted>2019-09-26T21:10:22Z</cp:lastPrinted>
  <dcterms:created xsi:type="dcterms:W3CDTF">2017-08-23T13:02:48Z</dcterms:created>
  <dcterms:modified xsi:type="dcterms:W3CDTF">2019-09-27T01:29:31Z</dcterms:modified>
</cp:coreProperties>
</file>